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0"/>
  </p:notesMasterIdLst>
  <p:handoutMasterIdLst>
    <p:handoutMasterId r:id="rId61"/>
  </p:handoutMasterIdLst>
  <p:sldIdLst>
    <p:sldId id="257" r:id="rId2"/>
    <p:sldId id="356" r:id="rId3"/>
    <p:sldId id="395" r:id="rId4"/>
    <p:sldId id="496" r:id="rId5"/>
    <p:sldId id="354" r:id="rId6"/>
    <p:sldId id="376" r:id="rId7"/>
    <p:sldId id="350" r:id="rId8"/>
    <p:sldId id="387" r:id="rId9"/>
    <p:sldId id="385" r:id="rId10"/>
    <p:sldId id="386" r:id="rId11"/>
    <p:sldId id="383" r:id="rId12"/>
    <p:sldId id="384" r:id="rId13"/>
    <p:sldId id="377" r:id="rId14"/>
    <p:sldId id="440" r:id="rId15"/>
    <p:sldId id="469" r:id="rId16"/>
    <p:sldId id="488" r:id="rId17"/>
    <p:sldId id="480" r:id="rId18"/>
    <p:sldId id="489" r:id="rId19"/>
    <p:sldId id="447" r:id="rId20"/>
    <p:sldId id="454" r:id="rId21"/>
    <p:sldId id="455" r:id="rId22"/>
    <p:sldId id="456" r:id="rId23"/>
    <p:sldId id="396" r:id="rId24"/>
    <p:sldId id="380" r:id="rId25"/>
    <p:sldId id="402" r:id="rId26"/>
    <p:sldId id="467" r:id="rId27"/>
    <p:sldId id="497" r:id="rId28"/>
    <p:sldId id="466" r:id="rId29"/>
    <p:sldId id="403" r:id="rId30"/>
    <p:sldId id="400" r:id="rId31"/>
    <p:sldId id="492" r:id="rId32"/>
    <p:sldId id="401" r:id="rId33"/>
    <p:sldId id="379" r:id="rId34"/>
    <p:sldId id="378" r:id="rId35"/>
    <p:sldId id="399" r:id="rId36"/>
    <p:sldId id="398" r:id="rId37"/>
    <p:sldId id="426" r:id="rId38"/>
    <p:sldId id="421" r:id="rId39"/>
    <p:sldId id="381" r:id="rId40"/>
    <p:sldId id="397" r:id="rId41"/>
    <p:sldId id="370" r:id="rId42"/>
    <p:sldId id="406" r:id="rId43"/>
    <p:sldId id="410" r:id="rId44"/>
    <p:sldId id="411" r:id="rId45"/>
    <p:sldId id="412" r:id="rId46"/>
    <p:sldId id="413" r:id="rId47"/>
    <p:sldId id="430" r:id="rId48"/>
    <p:sldId id="433" r:id="rId49"/>
    <p:sldId id="427" r:id="rId50"/>
    <p:sldId id="428" r:id="rId51"/>
    <p:sldId id="436" r:id="rId52"/>
    <p:sldId id="422" r:id="rId53"/>
    <p:sldId id="423" r:id="rId54"/>
    <p:sldId id="407" r:id="rId55"/>
    <p:sldId id="415" r:id="rId56"/>
    <p:sldId id="339" r:id="rId57"/>
    <p:sldId id="435" r:id="rId58"/>
    <p:sldId id="434" r:id="rId59"/>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C94AB-94DB-476C-85EB-97F8853C6C6A}" v="26" dt="2025-03-05T09:47:37.110"/>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292" autoAdjust="0"/>
  </p:normalViewPr>
  <p:slideViewPr>
    <p:cSldViewPr>
      <p:cViewPr varScale="1">
        <p:scale>
          <a:sx n="64" d="100"/>
          <a:sy n="64" d="100"/>
        </p:scale>
        <p:origin x="1758" y="4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a Calanca" userId="81f49437-7f5c-423d-b456-7ebaf084be51" providerId="ADAL" clId="{361E0B56-7544-480E-A837-26080106B753}"/>
    <pc:docChg chg="undo redo custSel addSld delSld modSld sldOrd">
      <pc:chgData name="Andrea Calanca" userId="81f49437-7f5c-423d-b456-7ebaf084be51" providerId="ADAL" clId="{361E0B56-7544-480E-A837-26080106B753}" dt="2025-03-05T16:55:33.944" v="2952" actId="20577"/>
      <pc:docMkLst>
        <pc:docMk/>
      </pc:docMkLst>
      <pc:sldChg chg="delSp modSp add mod ord">
        <pc:chgData name="Andrea Calanca" userId="81f49437-7f5c-423d-b456-7ebaf084be51" providerId="ADAL" clId="{361E0B56-7544-480E-A837-26080106B753}" dt="2025-03-05T16:55:33.944" v="2952" actId="20577"/>
        <pc:sldMkLst>
          <pc:docMk/>
          <pc:sldMk cId="308785957" sldId="257"/>
        </pc:sldMkLst>
        <pc:spChg chg="mod">
          <ac:chgData name="Andrea Calanca" userId="81f49437-7f5c-423d-b456-7ebaf084be51" providerId="ADAL" clId="{361E0B56-7544-480E-A837-26080106B753}" dt="2025-03-05T16:55:33.944" v="2952" actId="20577"/>
          <ac:spMkLst>
            <pc:docMk/>
            <pc:sldMk cId="308785957" sldId="257"/>
            <ac:spMk id="2" creationId="{00000000-0000-0000-0000-000000000000}"/>
          </ac:spMkLst>
        </pc:spChg>
      </pc:sldChg>
      <pc:sldChg chg="modSp add del mod">
        <pc:chgData name="Andrea Calanca" userId="81f49437-7f5c-423d-b456-7ebaf084be51" providerId="ADAL" clId="{361E0B56-7544-480E-A837-26080106B753}" dt="2022-01-20T11:57:15.462" v="637" actId="47"/>
        <pc:sldMkLst>
          <pc:docMk/>
          <pc:sldMk cId="2391319792" sldId="339"/>
        </pc:sldMkLst>
      </pc:sldChg>
      <pc:sldChg chg="addSp delSp modSp mod">
        <pc:chgData name="Andrea Calanca" userId="81f49437-7f5c-423d-b456-7ebaf084be51" providerId="ADAL" clId="{361E0B56-7544-480E-A837-26080106B753}" dt="2021-12-06T13:36:32.321" v="142"/>
        <pc:sldMkLst>
          <pc:docMk/>
          <pc:sldMk cId="2179078261" sldId="340"/>
        </pc:sldMkLst>
      </pc:sldChg>
      <pc:sldChg chg="addSp modSp modAnim">
        <pc:chgData name="Andrea Calanca" userId="81f49437-7f5c-423d-b456-7ebaf084be51" providerId="ADAL" clId="{361E0B56-7544-480E-A837-26080106B753}" dt="2021-12-02T09:59:30.886" v="12" actId="1076"/>
        <pc:sldMkLst>
          <pc:docMk/>
          <pc:sldMk cId="2660838382" sldId="350"/>
        </pc:sldMkLst>
      </pc:sldChg>
      <pc:sldChg chg="ord">
        <pc:chgData name="Andrea Calanca" userId="81f49437-7f5c-423d-b456-7ebaf084be51" providerId="ADAL" clId="{361E0B56-7544-480E-A837-26080106B753}" dt="2023-10-05T09:11:15.511" v="2567"/>
        <pc:sldMkLst>
          <pc:docMk/>
          <pc:sldMk cId="636698101" sldId="354"/>
        </pc:sldMkLst>
      </pc:sldChg>
      <pc:sldChg chg="modSp mod ord">
        <pc:chgData name="Andrea Calanca" userId="81f49437-7f5c-423d-b456-7ebaf084be51" providerId="ADAL" clId="{361E0B56-7544-480E-A837-26080106B753}" dt="2023-10-03T15:00:50.428" v="1923"/>
        <pc:sldMkLst>
          <pc:docMk/>
          <pc:sldMk cId="3944704872" sldId="356"/>
        </pc:sldMkLst>
      </pc:sldChg>
      <pc:sldChg chg="del">
        <pc:chgData name="Andrea Calanca" userId="81f49437-7f5c-423d-b456-7ebaf084be51" providerId="ADAL" clId="{361E0B56-7544-480E-A837-26080106B753}" dt="2022-01-20T11:57:15.462" v="637" actId="47"/>
        <pc:sldMkLst>
          <pc:docMk/>
          <pc:sldMk cId="4200649131" sldId="370"/>
        </pc:sldMkLst>
      </pc:sldChg>
      <pc:sldChg chg="mod modShow">
        <pc:chgData name="Andrea Calanca" userId="81f49437-7f5c-423d-b456-7ebaf084be51" providerId="ADAL" clId="{361E0B56-7544-480E-A837-26080106B753}" dt="2024-01-10T16:42:43.592" v="2568" actId="729"/>
        <pc:sldMkLst>
          <pc:docMk/>
          <pc:sldMk cId="268123685" sldId="376"/>
        </pc:sldMkLst>
      </pc:sldChg>
      <pc:sldChg chg="addSp delSp modSp del mod modAnim">
        <pc:chgData name="Andrea Calanca" userId="81f49437-7f5c-423d-b456-7ebaf084be51" providerId="ADAL" clId="{361E0B56-7544-480E-A837-26080106B753}" dt="2022-12-13T10:30:21.274" v="825" actId="2696"/>
        <pc:sldMkLst>
          <pc:docMk/>
          <pc:sldMk cId="2946504337" sldId="378"/>
        </pc:sldMkLst>
      </pc:sldChg>
      <pc:sldChg chg="add del">
        <pc:chgData name="Andrea Calanca" userId="81f49437-7f5c-423d-b456-7ebaf084be51" providerId="ADAL" clId="{361E0B56-7544-480E-A837-26080106B753}" dt="2022-12-13T15:51:58.072" v="827" actId="2696"/>
        <pc:sldMkLst>
          <pc:docMk/>
          <pc:sldMk cId="3134317464" sldId="378"/>
        </pc:sldMkLst>
      </pc:sldChg>
      <pc:sldChg chg="modSp add mod">
        <pc:chgData name="Andrea Calanca" userId="81f49437-7f5c-423d-b456-7ebaf084be51" providerId="ADAL" clId="{361E0B56-7544-480E-A837-26080106B753}" dt="2023-01-17T13:32:05.073" v="1291" actId="14100"/>
        <pc:sldMkLst>
          <pc:docMk/>
          <pc:sldMk cId="3625615962" sldId="378"/>
        </pc:sldMkLst>
      </pc:sldChg>
      <pc:sldChg chg="addSp modSp add mod">
        <pc:chgData name="Andrea Calanca" userId="81f49437-7f5c-423d-b456-7ebaf084be51" providerId="ADAL" clId="{361E0B56-7544-480E-A837-26080106B753}" dt="2023-01-17T13:31:47.263" v="1290" actId="20577"/>
        <pc:sldMkLst>
          <pc:docMk/>
          <pc:sldMk cId="1414740813" sldId="379"/>
        </pc:sldMkLst>
      </pc:sldChg>
      <pc:sldChg chg="modSp del mod">
        <pc:chgData name="Andrea Calanca" userId="81f49437-7f5c-423d-b456-7ebaf084be51" providerId="ADAL" clId="{361E0B56-7544-480E-A837-26080106B753}" dt="2021-12-14T09:47:28.008" v="180" actId="2696"/>
        <pc:sldMkLst>
          <pc:docMk/>
          <pc:sldMk cId="1766822516" sldId="379"/>
        </pc:sldMkLst>
      </pc:sldChg>
      <pc:sldChg chg="addSp delSp modSp add mod modAnim">
        <pc:chgData name="Andrea Calanca" userId="81f49437-7f5c-423d-b456-7ebaf084be51" providerId="ADAL" clId="{361E0B56-7544-480E-A837-26080106B753}" dt="2024-01-24T12:28:36.126" v="2908" actId="164"/>
        <pc:sldMkLst>
          <pc:docMk/>
          <pc:sldMk cId="3139301539" sldId="380"/>
        </pc:sldMkLst>
      </pc:sldChg>
      <pc:sldChg chg="del">
        <pc:chgData name="Andrea Calanca" userId="81f49437-7f5c-423d-b456-7ebaf084be51" providerId="ADAL" clId="{361E0B56-7544-480E-A837-26080106B753}" dt="2021-12-14T09:47:08.404" v="178" actId="2696"/>
        <pc:sldMkLst>
          <pc:docMk/>
          <pc:sldMk cId="4073146631" sldId="380"/>
        </pc:sldMkLst>
      </pc:sldChg>
      <pc:sldChg chg="ord">
        <pc:chgData name="Andrea Calanca" userId="81f49437-7f5c-423d-b456-7ebaf084be51" providerId="ADAL" clId="{361E0B56-7544-480E-A837-26080106B753}" dt="2022-01-27T10:10:31.415" v="803"/>
        <pc:sldMkLst>
          <pc:docMk/>
          <pc:sldMk cId="2626424134" sldId="381"/>
        </pc:sldMkLst>
      </pc:sldChg>
      <pc:sldChg chg="addSp modSp">
        <pc:chgData name="Andrea Calanca" userId="81f49437-7f5c-423d-b456-7ebaf084be51" providerId="ADAL" clId="{361E0B56-7544-480E-A837-26080106B753}" dt="2021-12-02T10:03:37.616" v="21" actId="1076"/>
        <pc:sldMkLst>
          <pc:docMk/>
          <pc:sldMk cId="2690482441" sldId="383"/>
        </pc:sldMkLst>
      </pc:sldChg>
      <pc:sldChg chg="addSp modSp mod modAnim">
        <pc:chgData name="Andrea Calanca" userId="81f49437-7f5c-423d-b456-7ebaf084be51" providerId="ADAL" clId="{361E0B56-7544-480E-A837-26080106B753}" dt="2021-12-06T13:50:02.807" v="177"/>
        <pc:sldMkLst>
          <pc:docMk/>
          <pc:sldMk cId="1809386983" sldId="384"/>
        </pc:sldMkLst>
      </pc:sldChg>
      <pc:sldChg chg="addSp delSp modSp mod">
        <pc:chgData name="Andrea Calanca" userId="81f49437-7f5c-423d-b456-7ebaf084be51" providerId="ADAL" clId="{361E0B56-7544-480E-A837-26080106B753}" dt="2024-01-10T17:12:53.702" v="2905" actId="20577"/>
        <pc:sldMkLst>
          <pc:docMk/>
          <pc:sldMk cId="670695691" sldId="387"/>
        </pc:sldMkLst>
      </pc:sldChg>
      <pc:sldChg chg="del">
        <pc:chgData name="Andrea Calanca" userId="81f49437-7f5c-423d-b456-7ebaf084be51" providerId="ADAL" clId="{361E0B56-7544-480E-A837-26080106B753}" dt="2021-12-06T13:41:13.132" v="162" actId="2696"/>
        <pc:sldMkLst>
          <pc:docMk/>
          <pc:sldMk cId="1582691101" sldId="388"/>
        </pc:sldMkLst>
      </pc:sldChg>
      <pc:sldChg chg="add del">
        <pc:chgData name="Andrea Calanca" userId="81f49437-7f5c-423d-b456-7ebaf084be51" providerId="ADAL" clId="{361E0B56-7544-480E-A837-26080106B753}" dt="2022-01-20T11:57:15.462" v="637" actId="47"/>
        <pc:sldMkLst>
          <pc:docMk/>
          <pc:sldMk cId="3270902837" sldId="388"/>
        </pc:sldMkLst>
      </pc:sldChg>
      <pc:sldChg chg="add del">
        <pc:chgData name="Andrea Calanca" userId="81f49437-7f5c-423d-b456-7ebaf084be51" providerId="ADAL" clId="{361E0B56-7544-480E-A837-26080106B753}" dt="2022-01-20T11:57:15.462" v="637" actId="47"/>
        <pc:sldMkLst>
          <pc:docMk/>
          <pc:sldMk cId="1512179829" sldId="390"/>
        </pc:sldMkLst>
      </pc:sldChg>
      <pc:sldChg chg="del">
        <pc:chgData name="Andrea Calanca" userId="81f49437-7f5c-423d-b456-7ebaf084be51" providerId="ADAL" clId="{361E0B56-7544-480E-A837-26080106B753}" dt="2021-12-06T13:41:13.132" v="162" actId="2696"/>
        <pc:sldMkLst>
          <pc:docMk/>
          <pc:sldMk cId="2257630596" sldId="390"/>
        </pc:sldMkLst>
      </pc:sldChg>
      <pc:sldChg chg="add del">
        <pc:chgData name="Andrea Calanca" userId="81f49437-7f5c-423d-b456-7ebaf084be51" providerId="ADAL" clId="{361E0B56-7544-480E-A837-26080106B753}" dt="2022-01-20T11:57:15.462" v="637" actId="47"/>
        <pc:sldMkLst>
          <pc:docMk/>
          <pc:sldMk cId="1841861525" sldId="392"/>
        </pc:sldMkLst>
      </pc:sldChg>
      <pc:sldChg chg="del">
        <pc:chgData name="Andrea Calanca" userId="81f49437-7f5c-423d-b456-7ebaf084be51" providerId="ADAL" clId="{361E0B56-7544-480E-A837-26080106B753}" dt="2021-12-06T13:41:13.132" v="162" actId="2696"/>
        <pc:sldMkLst>
          <pc:docMk/>
          <pc:sldMk cId="2272941010" sldId="392"/>
        </pc:sldMkLst>
      </pc:sldChg>
      <pc:sldChg chg="add del">
        <pc:chgData name="Andrea Calanca" userId="81f49437-7f5c-423d-b456-7ebaf084be51" providerId="ADAL" clId="{361E0B56-7544-480E-A837-26080106B753}" dt="2022-01-20T11:57:15.462" v="637" actId="47"/>
        <pc:sldMkLst>
          <pc:docMk/>
          <pc:sldMk cId="2998828211" sldId="393"/>
        </pc:sldMkLst>
      </pc:sldChg>
      <pc:sldChg chg="del">
        <pc:chgData name="Andrea Calanca" userId="81f49437-7f5c-423d-b456-7ebaf084be51" providerId="ADAL" clId="{361E0B56-7544-480E-A837-26080106B753}" dt="2021-12-06T13:41:13.132" v="162" actId="2696"/>
        <pc:sldMkLst>
          <pc:docMk/>
          <pc:sldMk cId="4151999373" sldId="393"/>
        </pc:sldMkLst>
      </pc:sldChg>
      <pc:sldChg chg="del">
        <pc:chgData name="Andrea Calanca" userId="81f49437-7f5c-423d-b456-7ebaf084be51" providerId="ADAL" clId="{361E0B56-7544-480E-A837-26080106B753}" dt="2022-01-20T11:57:15.462" v="637" actId="47"/>
        <pc:sldMkLst>
          <pc:docMk/>
          <pc:sldMk cId="3552406869" sldId="397"/>
        </pc:sldMkLst>
      </pc:sldChg>
      <pc:sldChg chg="add">
        <pc:chgData name="Andrea Calanca" userId="81f49437-7f5c-423d-b456-7ebaf084be51" providerId="ADAL" clId="{361E0B56-7544-480E-A837-26080106B753}" dt="2022-12-13T15:52:14.089" v="828"/>
        <pc:sldMkLst>
          <pc:docMk/>
          <pc:sldMk cId="940772411" sldId="398"/>
        </pc:sldMkLst>
      </pc:sldChg>
      <pc:sldChg chg="add del">
        <pc:chgData name="Andrea Calanca" userId="81f49437-7f5c-423d-b456-7ebaf084be51" providerId="ADAL" clId="{361E0B56-7544-480E-A837-26080106B753}" dt="2022-12-13T15:51:58.072" v="827" actId="2696"/>
        <pc:sldMkLst>
          <pc:docMk/>
          <pc:sldMk cId="1161563861" sldId="398"/>
        </pc:sldMkLst>
      </pc:sldChg>
      <pc:sldChg chg="modSp del mod">
        <pc:chgData name="Andrea Calanca" userId="81f49437-7f5c-423d-b456-7ebaf084be51" providerId="ADAL" clId="{361E0B56-7544-480E-A837-26080106B753}" dt="2022-12-13T10:30:21.274" v="825" actId="2696"/>
        <pc:sldMkLst>
          <pc:docMk/>
          <pc:sldMk cId="1712661379" sldId="398"/>
        </pc:sldMkLst>
      </pc:sldChg>
      <pc:sldChg chg="delSp modSp add mod modAnim">
        <pc:chgData name="Andrea Calanca" userId="81f49437-7f5c-423d-b456-7ebaf084be51" providerId="ADAL" clId="{361E0B56-7544-480E-A837-26080106B753}" dt="2023-01-17T13:38:42.620" v="1598" actId="113"/>
        <pc:sldMkLst>
          <pc:docMk/>
          <pc:sldMk cId="967640643" sldId="399"/>
        </pc:sldMkLst>
      </pc:sldChg>
      <pc:sldChg chg="add del">
        <pc:chgData name="Andrea Calanca" userId="81f49437-7f5c-423d-b456-7ebaf084be51" providerId="ADAL" clId="{361E0B56-7544-480E-A837-26080106B753}" dt="2022-12-13T15:51:58.072" v="827" actId="2696"/>
        <pc:sldMkLst>
          <pc:docMk/>
          <pc:sldMk cId="1098302227" sldId="399"/>
        </pc:sldMkLst>
      </pc:sldChg>
      <pc:sldChg chg="addSp delSp modSp del mod modAnim">
        <pc:chgData name="Andrea Calanca" userId="81f49437-7f5c-423d-b456-7ebaf084be51" providerId="ADAL" clId="{361E0B56-7544-480E-A837-26080106B753}" dt="2022-12-13T10:30:21.274" v="825" actId="2696"/>
        <pc:sldMkLst>
          <pc:docMk/>
          <pc:sldMk cId="2598068987" sldId="399"/>
        </pc:sldMkLst>
      </pc:sldChg>
      <pc:sldChg chg="del">
        <pc:chgData name="Andrea Calanca" userId="81f49437-7f5c-423d-b456-7ebaf084be51" providerId="ADAL" clId="{361E0B56-7544-480E-A837-26080106B753}" dt="2021-12-14T09:47:28.008" v="180" actId="2696"/>
        <pc:sldMkLst>
          <pc:docMk/>
          <pc:sldMk cId="2598068987" sldId="400"/>
        </pc:sldMkLst>
      </pc:sldChg>
      <pc:sldChg chg="addSp delSp modSp add mod modAnim">
        <pc:chgData name="Andrea Calanca" userId="81f49437-7f5c-423d-b456-7ebaf084be51" providerId="ADAL" clId="{361E0B56-7544-480E-A837-26080106B753}" dt="2023-01-10T14:01:59.248" v="926" actId="20577"/>
        <pc:sldMkLst>
          <pc:docMk/>
          <pc:sldMk cId="3828503831" sldId="400"/>
        </pc:sldMkLst>
      </pc:sldChg>
      <pc:sldChg chg="addSp delSp modSp add mod modClrScheme modAnim chgLayout">
        <pc:chgData name="Andrea Calanca" userId="81f49437-7f5c-423d-b456-7ebaf084be51" providerId="ADAL" clId="{361E0B56-7544-480E-A837-26080106B753}" dt="2023-01-17T13:38:59.235" v="1600" actId="113"/>
        <pc:sldMkLst>
          <pc:docMk/>
          <pc:sldMk cId="2274453327" sldId="401"/>
        </pc:sldMkLst>
      </pc:sldChg>
      <pc:sldChg chg="del">
        <pc:chgData name="Andrea Calanca" userId="81f49437-7f5c-423d-b456-7ebaf084be51" providerId="ADAL" clId="{361E0B56-7544-480E-A837-26080106B753}" dt="2021-12-14T09:47:28.008" v="180" actId="2696"/>
        <pc:sldMkLst>
          <pc:docMk/>
          <pc:sldMk cId="2598068987" sldId="401"/>
        </pc:sldMkLst>
      </pc:sldChg>
      <pc:sldChg chg="del">
        <pc:chgData name="Andrea Calanca" userId="81f49437-7f5c-423d-b456-7ebaf084be51" providerId="ADAL" clId="{361E0B56-7544-480E-A837-26080106B753}" dt="2021-12-14T09:47:08.404" v="178" actId="2696"/>
        <pc:sldMkLst>
          <pc:docMk/>
          <pc:sldMk cId="3736259503" sldId="402"/>
        </pc:sldMkLst>
      </pc:sldChg>
      <pc:sldChg chg="delSp modSp add mod modAnim">
        <pc:chgData name="Andrea Calanca" userId="81f49437-7f5c-423d-b456-7ebaf084be51" providerId="ADAL" clId="{361E0B56-7544-480E-A837-26080106B753}" dt="2024-01-10T16:57:31.793" v="2674" actId="478"/>
        <pc:sldMkLst>
          <pc:docMk/>
          <pc:sldMk cId="4178578591" sldId="402"/>
        </pc:sldMkLst>
      </pc:sldChg>
      <pc:sldChg chg="addSp modSp add mod">
        <pc:chgData name="Andrea Calanca" userId="81f49437-7f5c-423d-b456-7ebaf084be51" providerId="ADAL" clId="{361E0B56-7544-480E-A837-26080106B753}" dt="2023-01-17T13:26:56.118" v="1142" actId="1076"/>
        <pc:sldMkLst>
          <pc:docMk/>
          <pc:sldMk cId="926627368" sldId="403"/>
        </pc:sldMkLst>
      </pc:sldChg>
      <pc:sldChg chg="del">
        <pc:chgData name="Andrea Calanca" userId="81f49437-7f5c-423d-b456-7ebaf084be51" providerId="ADAL" clId="{361E0B56-7544-480E-A837-26080106B753}" dt="2021-12-14T09:47:08.404" v="178" actId="2696"/>
        <pc:sldMkLst>
          <pc:docMk/>
          <pc:sldMk cId="3736259503" sldId="403"/>
        </pc:sldMkLst>
      </pc:sldChg>
      <pc:sldChg chg="del">
        <pc:chgData name="Andrea Calanca" userId="81f49437-7f5c-423d-b456-7ebaf084be51" providerId="ADAL" clId="{361E0B56-7544-480E-A837-26080106B753}" dt="2022-01-20T11:57:15.462" v="637" actId="47"/>
        <pc:sldMkLst>
          <pc:docMk/>
          <pc:sldMk cId="186034004" sldId="406"/>
        </pc:sldMkLst>
      </pc:sldChg>
      <pc:sldChg chg="del">
        <pc:chgData name="Andrea Calanca" userId="81f49437-7f5c-423d-b456-7ebaf084be51" providerId="ADAL" clId="{361E0B56-7544-480E-A837-26080106B753}" dt="2022-01-20T11:57:15.462" v="637" actId="47"/>
        <pc:sldMkLst>
          <pc:docMk/>
          <pc:sldMk cId="3193487345" sldId="407"/>
        </pc:sldMkLst>
      </pc:sldChg>
      <pc:sldChg chg="del">
        <pc:chgData name="Andrea Calanca" userId="81f49437-7f5c-423d-b456-7ebaf084be51" providerId="ADAL" clId="{361E0B56-7544-480E-A837-26080106B753}" dt="2022-01-20T11:57:15.462" v="637" actId="47"/>
        <pc:sldMkLst>
          <pc:docMk/>
          <pc:sldMk cId="372431792" sldId="410"/>
        </pc:sldMkLst>
      </pc:sldChg>
      <pc:sldChg chg="del">
        <pc:chgData name="Andrea Calanca" userId="81f49437-7f5c-423d-b456-7ebaf084be51" providerId="ADAL" clId="{361E0B56-7544-480E-A837-26080106B753}" dt="2022-01-20T11:57:15.462" v="637" actId="47"/>
        <pc:sldMkLst>
          <pc:docMk/>
          <pc:sldMk cId="3050680901" sldId="411"/>
        </pc:sldMkLst>
      </pc:sldChg>
      <pc:sldChg chg="del">
        <pc:chgData name="Andrea Calanca" userId="81f49437-7f5c-423d-b456-7ebaf084be51" providerId="ADAL" clId="{361E0B56-7544-480E-A837-26080106B753}" dt="2022-01-20T11:57:15.462" v="637" actId="47"/>
        <pc:sldMkLst>
          <pc:docMk/>
          <pc:sldMk cId="2304738075" sldId="412"/>
        </pc:sldMkLst>
      </pc:sldChg>
      <pc:sldChg chg="del">
        <pc:chgData name="Andrea Calanca" userId="81f49437-7f5c-423d-b456-7ebaf084be51" providerId="ADAL" clId="{361E0B56-7544-480E-A837-26080106B753}" dt="2022-01-20T11:57:15.462" v="637" actId="47"/>
        <pc:sldMkLst>
          <pc:docMk/>
          <pc:sldMk cId="2568721610" sldId="413"/>
        </pc:sldMkLst>
      </pc:sldChg>
      <pc:sldChg chg="del">
        <pc:chgData name="Andrea Calanca" userId="81f49437-7f5c-423d-b456-7ebaf084be51" providerId="ADAL" clId="{361E0B56-7544-480E-A837-26080106B753}" dt="2022-01-20T11:57:15.462" v="637" actId="47"/>
        <pc:sldMkLst>
          <pc:docMk/>
          <pc:sldMk cId="458255215" sldId="415"/>
        </pc:sldMkLst>
      </pc:sldChg>
      <pc:sldChg chg="addSp delSp modSp mod">
        <pc:chgData name="Andrea Calanca" userId="81f49437-7f5c-423d-b456-7ebaf084be51" providerId="ADAL" clId="{361E0B56-7544-480E-A837-26080106B753}" dt="2023-01-17T13:50:21.890" v="1633" actId="1036"/>
        <pc:sldMkLst>
          <pc:docMk/>
          <pc:sldMk cId="3573425239" sldId="421"/>
        </pc:sldMkLst>
      </pc:sldChg>
      <pc:sldChg chg="del">
        <pc:chgData name="Andrea Calanca" userId="81f49437-7f5c-423d-b456-7ebaf084be51" providerId="ADAL" clId="{361E0B56-7544-480E-A837-26080106B753}" dt="2022-01-20T11:57:15.462" v="637" actId="47"/>
        <pc:sldMkLst>
          <pc:docMk/>
          <pc:sldMk cId="879590015" sldId="422"/>
        </pc:sldMkLst>
      </pc:sldChg>
      <pc:sldChg chg="del">
        <pc:chgData name="Andrea Calanca" userId="81f49437-7f5c-423d-b456-7ebaf084be51" providerId="ADAL" clId="{361E0B56-7544-480E-A837-26080106B753}" dt="2022-01-20T11:57:15.462" v="637" actId="47"/>
        <pc:sldMkLst>
          <pc:docMk/>
          <pc:sldMk cId="879590015" sldId="423"/>
        </pc:sldMkLst>
      </pc:sldChg>
      <pc:sldChg chg="del">
        <pc:chgData name="Andrea Calanca" userId="81f49437-7f5c-423d-b456-7ebaf084be51" providerId="ADAL" clId="{361E0B56-7544-480E-A837-26080106B753}" dt="2022-01-20T11:57:15.462" v="637" actId="47"/>
        <pc:sldMkLst>
          <pc:docMk/>
          <pc:sldMk cId="730738598" sldId="424"/>
        </pc:sldMkLst>
      </pc:sldChg>
      <pc:sldChg chg="del">
        <pc:chgData name="Andrea Calanca" userId="81f49437-7f5c-423d-b456-7ebaf084be51" providerId="ADAL" clId="{361E0B56-7544-480E-A837-26080106B753}" dt="2021-12-06T13:41:13.132" v="162" actId="2696"/>
        <pc:sldMkLst>
          <pc:docMk/>
          <pc:sldMk cId="3088452874" sldId="425"/>
        </pc:sldMkLst>
      </pc:sldChg>
      <pc:sldChg chg="add del">
        <pc:chgData name="Andrea Calanca" userId="81f49437-7f5c-423d-b456-7ebaf084be51" providerId="ADAL" clId="{361E0B56-7544-480E-A837-26080106B753}" dt="2022-01-20T11:57:15.462" v="637" actId="47"/>
        <pc:sldMkLst>
          <pc:docMk/>
          <pc:sldMk cId="3235155417" sldId="425"/>
        </pc:sldMkLst>
      </pc:sldChg>
      <pc:sldChg chg="del">
        <pc:chgData name="Andrea Calanca" userId="81f49437-7f5c-423d-b456-7ebaf084be51" providerId="ADAL" clId="{361E0B56-7544-480E-A837-26080106B753}" dt="2022-01-20T11:57:15.462" v="637" actId="47"/>
        <pc:sldMkLst>
          <pc:docMk/>
          <pc:sldMk cId="3731129958" sldId="427"/>
        </pc:sldMkLst>
      </pc:sldChg>
      <pc:sldChg chg="del">
        <pc:chgData name="Andrea Calanca" userId="81f49437-7f5c-423d-b456-7ebaf084be51" providerId="ADAL" clId="{361E0B56-7544-480E-A837-26080106B753}" dt="2022-01-20T11:57:15.462" v="637" actId="47"/>
        <pc:sldMkLst>
          <pc:docMk/>
          <pc:sldMk cId="3629018758" sldId="428"/>
        </pc:sldMkLst>
      </pc:sldChg>
      <pc:sldChg chg="del">
        <pc:chgData name="Andrea Calanca" userId="81f49437-7f5c-423d-b456-7ebaf084be51" providerId="ADAL" clId="{361E0B56-7544-480E-A837-26080106B753}" dt="2022-01-20T11:57:15.462" v="637" actId="47"/>
        <pc:sldMkLst>
          <pc:docMk/>
          <pc:sldMk cId="816868209" sldId="430"/>
        </pc:sldMkLst>
      </pc:sldChg>
      <pc:sldChg chg="del">
        <pc:chgData name="Andrea Calanca" userId="81f49437-7f5c-423d-b456-7ebaf084be51" providerId="ADAL" clId="{361E0B56-7544-480E-A837-26080106B753}" dt="2022-01-20T11:57:15.462" v="637" actId="47"/>
        <pc:sldMkLst>
          <pc:docMk/>
          <pc:sldMk cId="3497248648" sldId="433"/>
        </pc:sldMkLst>
      </pc:sldChg>
      <pc:sldChg chg="modSp del mod">
        <pc:chgData name="Andrea Calanca" userId="81f49437-7f5c-423d-b456-7ebaf084be51" providerId="ADAL" clId="{361E0B56-7544-480E-A837-26080106B753}" dt="2022-01-20T11:57:15.462" v="637" actId="47"/>
        <pc:sldMkLst>
          <pc:docMk/>
          <pc:sldMk cId="1463810090" sldId="434"/>
        </pc:sldMkLst>
      </pc:sldChg>
      <pc:sldChg chg="del">
        <pc:chgData name="Andrea Calanca" userId="81f49437-7f5c-423d-b456-7ebaf084be51" providerId="ADAL" clId="{361E0B56-7544-480E-A837-26080106B753}" dt="2022-01-20T11:57:15.462" v="637" actId="47"/>
        <pc:sldMkLst>
          <pc:docMk/>
          <pc:sldMk cId="3872617538" sldId="435"/>
        </pc:sldMkLst>
      </pc:sldChg>
      <pc:sldChg chg="del">
        <pc:chgData name="Andrea Calanca" userId="81f49437-7f5c-423d-b456-7ebaf084be51" providerId="ADAL" clId="{361E0B56-7544-480E-A837-26080106B753}" dt="2022-01-20T11:57:15.462" v="637" actId="47"/>
        <pc:sldMkLst>
          <pc:docMk/>
          <pc:sldMk cId="2869948955" sldId="436"/>
        </pc:sldMkLst>
      </pc:sldChg>
      <pc:sldChg chg="modSp mod ord modShow">
        <pc:chgData name="Andrea Calanca" userId="81f49437-7f5c-423d-b456-7ebaf084be51" providerId="ADAL" clId="{361E0B56-7544-480E-A837-26080106B753}" dt="2023-10-03T15:01:49.465" v="1932" actId="20577"/>
        <pc:sldMkLst>
          <pc:docMk/>
          <pc:sldMk cId="2455055689" sldId="438"/>
        </pc:sldMkLst>
      </pc:sldChg>
      <pc:sldChg chg="modSp new del mod">
        <pc:chgData name="Andrea Calanca" userId="81f49437-7f5c-423d-b456-7ebaf084be51" providerId="ADAL" clId="{361E0B56-7544-480E-A837-26080106B753}" dt="2021-12-02T14:54:56.683" v="102" actId="47"/>
        <pc:sldMkLst>
          <pc:docMk/>
          <pc:sldMk cId="474614017" sldId="439"/>
        </pc:sldMkLst>
      </pc:sldChg>
      <pc:sldChg chg="addSp delSp modSp add">
        <pc:chgData name="Andrea Calanca" userId="81f49437-7f5c-423d-b456-7ebaf084be51" providerId="ADAL" clId="{361E0B56-7544-480E-A837-26080106B753}" dt="2022-01-24T15:35:25.297" v="726"/>
        <pc:sldMkLst>
          <pc:docMk/>
          <pc:sldMk cId="2681952263" sldId="440"/>
        </pc:sldMkLst>
      </pc:sldChg>
      <pc:sldChg chg="addSp modSp add mod">
        <pc:chgData name="Andrea Calanca" userId="81f49437-7f5c-423d-b456-7ebaf084be51" providerId="ADAL" clId="{361E0B56-7544-480E-A837-26080106B753}" dt="2022-01-19T17:29:45.768" v="628" actId="14100"/>
        <pc:sldMkLst>
          <pc:docMk/>
          <pc:sldMk cId="2625278645" sldId="447"/>
        </pc:sldMkLst>
      </pc:sldChg>
      <pc:sldChg chg="add del">
        <pc:chgData name="Andrea Calanca" userId="81f49437-7f5c-423d-b456-7ebaf084be51" providerId="ADAL" clId="{361E0B56-7544-480E-A837-26080106B753}" dt="2022-01-19T17:29:55.363" v="629" actId="47"/>
        <pc:sldMkLst>
          <pc:docMk/>
          <pc:sldMk cId="3930433002" sldId="448"/>
        </pc:sldMkLst>
      </pc:sldChg>
      <pc:sldChg chg="add del">
        <pc:chgData name="Andrea Calanca" userId="81f49437-7f5c-423d-b456-7ebaf084be51" providerId="ADAL" clId="{361E0B56-7544-480E-A837-26080106B753}" dt="2022-01-19T17:30:00.400" v="630" actId="47"/>
        <pc:sldMkLst>
          <pc:docMk/>
          <pc:sldMk cId="1639800097" sldId="449"/>
        </pc:sldMkLst>
      </pc:sldChg>
      <pc:sldChg chg="add del">
        <pc:chgData name="Andrea Calanca" userId="81f49437-7f5c-423d-b456-7ebaf084be51" providerId="ADAL" clId="{361E0B56-7544-480E-A837-26080106B753}" dt="2022-01-19T17:30:05.196" v="631" actId="47"/>
        <pc:sldMkLst>
          <pc:docMk/>
          <pc:sldMk cId="1473590346" sldId="450"/>
        </pc:sldMkLst>
      </pc:sldChg>
      <pc:sldChg chg="add del">
        <pc:chgData name="Andrea Calanca" userId="81f49437-7f5c-423d-b456-7ebaf084be51" providerId="ADAL" clId="{361E0B56-7544-480E-A837-26080106B753}" dt="2022-01-19T17:30:06.583" v="632" actId="47"/>
        <pc:sldMkLst>
          <pc:docMk/>
          <pc:sldMk cId="929645749" sldId="451"/>
        </pc:sldMkLst>
      </pc:sldChg>
      <pc:sldChg chg="add del">
        <pc:chgData name="Andrea Calanca" userId="81f49437-7f5c-423d-b456-7ebaf084be51" providerId="ADAL" clId="{361E0B56-7544-480E-A837-26080106B753}" dt="2022-01-19T17:30:07.658" v="633" actId="47"/>
        <pc:sldMkLst>
          <pc:docMk/>
          <pc:sldMk cId="3052708741" sldId="452"/>
        </pc:sldMkLst>
      </pc:sldChg>
      <pc:sldChg chg="add del">
        <pc:chgData name="Andrea Calanca" userId="81f49437-7f5c-423d-b456-7ebaf084be51" providerId="ADAL" clId="{361E0B56-7544-480E-A837-26080106B753}" dt="2022-01-19T17:30:13.849" v="635" actId="47"/>
        <pc:sldMkLst>
          <pc:docMk/>
          <pc:sldMk cId="3428740377" sldId="453"/>
        </pc:sldMkLst>
      </pc:sldChg>
      <pc:sldChg chg="add">
        <pc:chgData name="Andrea Calanca" userId="81f49437-7f5c-423d-b456-7ebaf084be51" providerId="ADAL" clId="{361E0B56-7544-480E-A837-26080106B753}" dt="2022-01-19T17:28:54.186" v="624"/>
        <pc:sldMkLst>
          <pc:docMk/>
          <pc:sldMk cId="1501363604" sldId="454"/>
        </pc:sldMkLst>
      </pc:sldChg>
      <pc:sldChg chg="add">
        <pc:chgData name="Andrea Calanca" userId="81f49437-7f5c-423d-b456-7ebaf084be51" providerId="ADAL" clId="{361E0B56-7544-480E-A837-26080106B753}" dt="2022-01-19T17:28:54.186" v="624"/>
        <pc:sldMkLst>
          <pc:docMk/>
          <pc:sldMk cId="2671272186" sldId="455"/>
        </pc:sldMkLst>
      </pc:sldChg>
      <pc:sldChg chg="add">
        <pc:chgData name="Andrea Calanca" userId="81f49437-7f5c-423d-b456-7ebaf084be51" providerId="ADAL" clId="{361E0B56-7544-480E-A837-26080106B753}" dt="2022-01-19T17:28:54.186" v="624"/>
        <pc:sldMkLst>
          <pc:docMk/>
          <pc:sldMk cId="1995830455" sldId="456"/>
        </pc:sldMkLst>
      </pc:sldChg>
      <pc:sldChg chg="add del">
        <pc:chgData name="Andrea Calanca" userId="81f49437-7f5c-423d-b456-7ebaf084be51" providerId="ADAL" clId="{361E0B56-7544-480E-A837-26080106B753}" dt="2022-01-19T17:30:36.840" v="636" actId="47"/>
        <pc:sldMkLst>
          <pc:docMk/>
          <pc:sldMk cId="2092626239" sldId="459"/>
        </pc:sldMkLst>
      </pc:sldChg>
      <pc:sldChg chg="add del">
        <pc:chgData name="Andrea Calanca" userId="81f49437-7f5c-423d-b456-7ebaf084be51" providerId="ADAL" clId="{361E0B56-7544-480E-A837-26080106B753}" dt="2022-01-19T17:30:09.291" v="634" actId="47"/>
        <pc:sldMkLst>
          <pc:docMk/>
          <pc:sldMk cId="2188508190" sldId="465"/>
        </pc:sldMkLst>
      </pc:sldChg>
      <pc:sldChg chg="addSp delSp modSp add mod ord">
        <pc:chgData name="Andrea Calanca" userId="81f49437-7f5c-423d-b456-7ebaf084be51" providerId="ADAL" clId="{361E0B56-7544-480E-A837-26080106B753}" dt="2024-01-10T17:07:55.231" v="2848" actId="1038"/>
        <pc:sldMkLst>
          <pc:docMk/>
          <pc:sldMk cId="1822168974" sldId="466"/>
        </pc:sldMkLst>
      </pc:sldChg>
      <pc:sldChg chg="modSp add mod ord">
        <pc:chgData name="Andrea Calanca" userId="81f49437-7f5c-423d-b456-7ebaf084be51" providerId="ADAL" clId="{361E0B56-7544-480E-A837-26080106B753}" dt="2024-01-10T17:02:13.167" v="2718"/>
        <pc:sldMkLst>
          <pc:docMk/>
          <pc:sldMk cId="2022306186" sldId="467"/>
        </pc:sldMkLst>
      </pc:sldChg>
      <pc:sldChg chg="add">
        <pc:chgData name="Andrea Calanca" userId="81f49437-7f5c-423d-b456-7ebaf084be51" providerId="ADAL" clId="{361E0B56-7544-480E-A837-26080106B753}" dt="2021-12-02T14:54:30.963" v="100"/>
        <pc:sldMkLst>
          <pc:docMk/>
          <pc:sldMk cId="2504006013" sldId="469"/>
        </pc:sldMkLst>
      </pc:sldChg>
      <pc:sldChg chg="add del">
        <pc:chgData name="Andrea Calanca" userId="81f49437-7f5c-423d-b456-7ebaf084be51" providerId="ADAL" clId="{361E0B56-7544-480E-A837-26080106B753}" dt="2021-12-02T14:54:54.136" v="101" actId="47"/>
        <pc:sldMkLst>
          <pc:docMk/>
          <pc:sldMk cId="1338487672" sldId="474"/>
        </pc:sldMkLst>
      </pc:sldChg>
      <pc:sldChg chg="modSp add del mod">
        <pc:chgData name="Andrea Calanca" userId="81f49437-7f5c-423d-b456-7ebaf084be51" providerId="ADAL" clId="{361E0B56-7544-480E-A837-26080106B753}" dt="2023-10-03T15:47:32.743" v="2394" actId="47"/>
        <pc:sldMkLst>
          <pc:docMk/>
          <pc:sldMk cId="1655191168" sldId="474"/>
        </pc:sldMkLst>
      </pc:sldChg>
      <pc:sldChg chg="add del">
        <pc:chgData name="Andrea Calanca" userId="81f49437-7f5c-423d-b456-7ebaf084be51" providerId="ADAL" clId="{361E0B56-7544-480E-A837-26080106B753}" dt="2021-12-02T14:59:31.245" v="132" actId="47"/>
        <pc:sldMkLst>
          <pc:docMk/>
          <pc:sldMk cId="3211481773" sldId="476"/>
        </pc:sldMkLst>
      </pc:sldChg>
      <pc:sldChg chg="add">
        <pc:chgData name="Andrea Calanca" userId="81f49437-7f5c-423d-b456-7ebaf084be51" providerId="ADAL" clId="{361E0B56-7544-480E-A837-26080106B753}" dt="2021-12-02T14:54:30.963" v="100"/>
        <pc:sldMkLst>
          <pc:docMk/>
          <pc:sldMk cId="97823426" sldId="480"/>
        </pc:sldMkLst>
      </pc:sldChg>
      <pc:sldChg chg="modSp add mod ord">
        <pc:chgData name="Andrea Calanca" userId="81f49437-7f5c-423d-b456-7ebaf084be51" providerId="ADAL" clId="{361E0B56-7544-480E-A837-26080106B753}" dt="2023-10-05T08:53:52.490" v="2442" actId="20577"/>
        <pc:sldMkLst>
          <pc:docMk/>
          <pc:sldMk cId="1938677473" sldId="484"/>
        </pc:sldMkLst>
      </pc:sldChg>
      <pc:sldChg chg="add">
        <pc:chgData name="Andrea Calanca" userId="81f49437-7f5c-423d-b456-7ebaf084be51" providerId="ADAL" clId="{361E0B56-7544-480E-A837-26080106B753}" dt="2021-12-02T14:54:30.963" v="100"/>
        <pc:sldMkLst>
          <pc:docMk/>
          <pc:sldMk cId="1355416383" sldId="488"/>
        </pc:sldMkLst>
      </pc:sldChg>
      <pc:sldChg chg="addSp delSp modSp new mod modAnim">
        <pc:chgData name="Andrea Calanca" userId="81f49437-7f5c-423d-b456-7ebaf084be51" providerId="ADAL" clId="{361E0B56-7544-480E-A837-26080106B753}" dt="2021-12-02T14:59:16.725" v="131"/>
        <pc:sldMkLst>
          <pc:docMk/>
          <pc:sldMk cId="457372658" sldId="489"/>
        </pc:sldMkLst>
      </pc:sldChg>
      <pc:sldChg chg="addSp delSp modSp new mod modAnim">
        <pc:chgData name="Andrea Calanca" userId="81f49437-7f5c-423d-b456-7ebaf084be51" providerId="ADAL" clId="{361E0B56-7544-480E-A837-26080106B753}" dt="2021-12-06T13:34:32.349" v="140" actId="1076"/>
        <pc:sldMkLst>
          <pc:docMk/>
          <pc:sldMk cId="1850136273" sldId="490"/>
        </pc:sldMkLst>
      </pc:sldChg>
      <pc:sldChg chg="addSp delSp modSp new mod modAnim">
        <pc:chgData name="Andrea Calanca" userId="81f49437-7f5c-423d-b456-7ebaf084be51" providerId="ADAL" clId="{361E0B56-7544-480E-A837-26080106B753}" dt="2021-12-06T13:39:07.750" v="160"/>
        <pc:sldMkLst>
          <pc:docMk/>
          <pc:sldMk cId="2937681091" sldId="491"/>
        </pc:sldMkLst>
      </pc:sldChg>
      <pc:sldChg chg="add mod modShow modNotesTx">
        <pc:chgData name="Andrea Calanca" userId="81f49437-7f5c-423d-b456-7ebaf084be51" providerId="ADAL" clId="{361E0B56-7544-480E-A837-26080106B753}" dt="2023-01-10T14:11:59.981" v="1070" actId="20577"/>
        <pc:sldMkLst>
          <pc:docMk/>
          <pc:sldMk cId="3745192621" sldId="492"/>
        </pc:sldMkLst>
      </pc:sldChg>
      <pc:sldChg chg="modSp new mod modAnim">
        <pc:chgData name="Andrea Calanca" userId="81f49437-7f5c-423d-b456-7ebaf084be51" providerId="ADAL" clId="{361E0B56-7544-480E-A837-26080106B753}" dt="2023-10-03T15:00:37.464" v="1921"/>
        <pc:sldMkLst>
          <pc:docMk/>
          <pc:sldMk cId="715239398" sldId="493"/>
        </pc:sldMkLst>
      </pc:sldChg>
      <pc:sldChg chg="modSp add del mod">
        <pc:chgData name="Andrea Calanca" userId="81f49437-7f5c-423d-b456-7ebaf084be51" providerId="ADAL" clId="{361E0B56-7544-480E-A837-26080106B753}" dt="2023-10-03T15:08:24.640" v="2091" actId="47"/>
        <pc:sldMkLst>
          <pc:docMk/>
          <pc:sldMk cId="1707740998" sldId="494"/>
        </pc:sldMkLst>
      </pc:sldChg>
      <pc:sldChg chg="modSp new mod">
        <pc:chgData name="Andrea Calanca" userId="81f49437-7f5c-423d-b456-7ebaf084be51" providerId="ADAL" clId="{361E0B56-7544-480E-A837-26080106B753}" dt="2023-10-03T15:08:45.535" v="2095" actId="27636"/>
        <pc:sldMkLst>
          <pc:docMk/>
          <pc:sldMk cId="1670705126" sldId="495"/>
        </pc:sldMkLst>
      </pc:sldChg>
      <pc:sldChg chg="delSp modSp add mod delAnim">
        <pc:chgData name="Andrea Calanca" userId="81f49437-7f5c-423d-b456-7ebaf084be51" providerId="ADAL" clId="{361E0B56-7544-480E-A837-26080106B753}" dt="2023-10-05T09:09:16.852" v="2565" actId="20577"/>
        <pc:sldMkLst>
          <pc:docMk/>
          <pc:sldMk cId="2569183456" sldId="496"/>
        </pc:sldMkLst>
      </pc:sldChg>
      <pc:sldChg chg="addSp delSp modSp new add del mod ord modAnim">
        <pc:chgData name="Andrea Calanca" userId="81f49437-7f5c-423d-b456-7ebaf084be51" providerId="ADAL" clId="{361E0B56-7544-480E-A837-26080106B753}" dt="2024-01-10T17:06:42.290" v="2828" actId="1036"/>
        <pc:sldMkLst>
          <pc:docMk/>
          <pc:sldMk cId="1946790861" sldId="497"/>
        </pc:sldMkLst>
      </pc:sldChg>
      <pc:sldChg chg="new del">
        <pc:chgData name="Andrea Calanca" userId="81f49437-7f5c-423d-b456-7ebaf084be51" providerId="ADAL" clId="{361E0B56-7544-480E-A837-26080106B753}" dt="2024-01-10T17:07:58.050" v="2849" actId="47"/>
        <pc:sldMkLst>
          <pc:docMk/>
          <pc:sldMk cId="2499333719" sldId="498"/>
        </pc:sldMkLst>
      </pc:sldChg>
    </pc:docChg>
  </pc:docChgLst>
  <pc:docChgLst>
    <pc:chgData name="Andrea Calanca" userId="81f49437-7f5c-423d-b456-7ebaf084be51" providerId="ADAL" clId="{850C94AB-94DB-476C-85EB-97F8853C6C6A}"/>
    <pc:docChg chg="undo custSel addSld delSld modSld">
      <pc:chgData name="Andrea Calanca" userId="81f49437-7f5c-423d-b456-7ebaf084be51" providerId="ADAL" clId="{850C94AB-94DB-476C-85EB-97F8853C6C6A}" dt="2025-03-11T10:54:11.596" v="351" actId="20577"/>
      <pc:docMkLst>
        <pc:docMk/>
      </pc:docMkLst>
      <pc:sldChg chg="modSp del mod">
        <pc:chgData name="Andrea Calanca" userId="81f49437-7f5c-423d-b456-7ebaf084be51" providerId="ADAL" clId="{850C94AB-94DB-476C-85EB-97F8853C6C6A}" dt="2025-03-11T10:54:11.596" v="351" actId="20577"/>
        <pc:sldMkLst>
          <pc:docMk/>
          <pc:sldMk cId="308785957" sldId="257"/>
        </pc:sldMkLst>
        <pc:spChg chg="mod">
          <ac:chgData name="Andrea Calanca" userId="81f49437-7f5c-423d-b456-7ebaf084be51" providerId="ADAL" clId="{850C94AB-94DB-476C-85EB-97F8853C6C6A}" dt="2025-03-11T10:54:11.596" v="351" actId="20577"/>
          <ac:spMkLst>
            <pc:docMk/>
            <pc:sldMk cId="308785957" sldId="257"/>
            <ac:spMk id="2" creationId="{00000000-0000-0000-0000-000000000000}"/>
          </ac:spMkLst>
        </pc:spChg>
      </pc:sldChg>
      <pc:sldChg chg="add">
        <pc:chgData name="Andrea Calanca" userId="81f49437-7f5c-423d-b456-7ebaf084be51" providerId="ADAL" clId="{850C94AB-94DB-476C-85EB-97F8853C6C6A}" dt="2025-03-05T09:47:37.105" v="343"/>
        <pc:sldMkLst>
          <pc:docMk/>
          <pc:sldMk cId="2391319792" sldId="339"/>
        </pc:sldMkLst>
      </pc:sldChg>
      <pc:sldChg chg="add del">
        <pc:chgData name="Andrea Calanca" userId="81f49437-7f5c-423d-b456-7ebaf084be51" providerId="ADAL" clId="{850C94AB-94DB-476C-85EB-97F8853C6C6A}" dt="2025-03-05T09:48:21.970" v="346" actId="47"/>
        <pc:sldMkLst>
          <pc:docMk/>
          <pc:sldMk cId="2179078261" sldId="340"/>
        </pc:sldMkLst>
      </pc:sldChg>
      <pc:sldChg chg="add del">
        <pc:chgData name="Andrea Calanca" userId="81f49437-7f5c-423d-b456-7ebaf084be51" providerId="ADAL" clId="{850C94AB-94DB-476C-85EB-97F8853C6C6A}" dt="2025-03-05T09:48:21.970" v="346" actId="47"/>
        <pc:sldMkLst>
          <pc:docMk/>
          <pc:sldMk cId="2571702315" sldId="346"/>
        </pc:sldMkLst>
      </pc:sldChg>
      <pc:sldChg chg="modSp add del mod">
        <pc:chgData name="Andrea Calanca" userId="81f49437-7f5c-423d-b456-7ebaf084be51" providerId="ADAL" clId="{850C94AB-94DB-476C-85EB-97F8853C6C6A}" dt="2025-03-05T09:48:51.527" v="348" actId="6549"/>
        <pc:sldMkLst>
          <pc:docMk/>
          <pc:sldMk cId="3944704872" sldId="356"/>
        </pc:sldMkLst>
        <pc:spChg chg="mod">
          <ac:chgData name="Andrea Calanca" userId="81f49437-7f5c-423d-b456-7ebaf084be51" providerId="ADAL" clId="{850C94AB-94DB-476C-85EB-97F8853C6C6A}" dt="2025-03-05T09:48:51.527" v="348" actId="6549"/>
          <ac:spMkLst>
            <pc:docMk/>
            <pc:sldMk cId="3944704872" sldId="356"/>
            <ac:spMk id="3" creationId="{00000000-0000-0000-0000-000000000000}"/>
          </ac:spMkLst>
        </pc:spChg>
      </pc:sldChg>
      <pc:sldChg chg="add">
        <pc:chgData name="Andrea Calanca" userId="81f49437-7f5c-423d-b456-7ebaf084be51" providerId="ADAL" clId="{850C94AB-94DB-476C-85EB-97F8853C6C6A}" dt="2025-03-05T09:47:37.105" v="343"/>
        <pc:sldMkLst>
          <pc:docMk/>
          <pc:sldMk cId="4200649131" sldId="370"/>
        </pc:sldMkLst>
      </pc:sldChg>
      <pc:sldChg chg="add">
        <pc:chgData name="Andrea Calanca" userId="81f49437-7f5c-423d-b456-7ebaf084be51" providerId="ADAL" clId="{850C94AB-94DB-476C-85EB-97F8853C6C6A}" dt="2025-03-05T09:47:37.105" v="343"/>
        <pc:sldMkLst>
          <pc:docMk/>
          <pc:sldMk cId="3552406869" sldId="397"/>
        </pc:sldMkLst>
      </pc:sldChg>
      <pc:sldChg chg="add">
        <pc:chgData name="Andrea Calanca" userId="81f49437-7f5c-423d-b456-7ebaf084be51" providerId="ADAL" clId="{850C94AB-94DB-476C-85EB-97F8853C6C6A}" dt="2025-03-05T09:47:37.105" v="343"/>
        <pc:sldMkLst>
          <pc:docMk/>
          <pc:sldMk cId="186034004" sldId="406"/>
        </pc:sldMkLst>
      </pc:sldChg>
      <pc:sldChg chg="add">
        <pc:chgData name="Andrea Calanca" userId="81f49437-7f5c-423d-b456-7ebaf084be51" providerId="ADAL" clId="{850C94AB-94DB-476C-85EB-97F8853C6C6A}" dt="2025-03-05T09:47:37.105" v="343"/>
        <pc:sldMkLst>
          <pc:docMk/>
          <pc:sldMk cId="3193487345" sldId="407"/>
        </pc:sldMkLst>
      </pc:sldChg>
      <pc:sldChg chg="add">
        <pc:chgData name="Andrea Calanca" userId="81f49437-7f5c-423d-b456-7ebaf084be51" providerId="ADAL" clId="{850C94AB-94DB-476C-85EB-97F8853C6C6A}" dt="2025-03-05T09:47:37.105" v="343"/>
        <pc:sldMkLst>
          <pc:docMk/>
          <pc:sldMk cId="372431792" sldId="410"/>
        </pc:sldMkLst>
      </pc:sldChg>
      <pc:sldChg chg="add">
        <pc:chgData name="Andrea Calanca" userId="81f49437-7f5c-423d-b456-7ebaf084be51" providerId="ADAL" clId="{850C94AB-94DB-476C-85EB-97F8853C6C6A}" dt="2025-03-05T09:47:37.105" v="343"/>
        <pc:sldMkLst>
          <pc:docMk/>
          <pc:sldMk cId="3050680901" sldId="411"/>
        </pc:sldMkLst>
      </pc:sldChg>
      <pc:sldChg chg="add">
        <pc:chgData name="Andrea Calanca" userId="81f49437-7f5c-423d-b456-7ebaf084be51" providerId="ADAL" clId="{850C94AB-94DB-476C-85EB-97F8853C6C6A}" dt="2025-03-05T09:47:37.105" v="343"/>
        <pc:sldMkLst>
          <pc:docMk/>
          <pc:sldMk cId="2304738075" sldId="412"/>
        </pc:sldMkLst>
      </pc:sldChg>
      <pc:sldChg chg="add">
        <pc:chgData name="Andrea Calanca" userId="81f49437-7f5c-423d-b456-7ebaf084be51" providerId="ADAL" clId="{850C94AB-94DB-476C-85EB-97F8853C6C6A}" dt="2025-03-05T09:47:37.105" v="343"/>
        <pc:sldMkLst>
          <pc:docMk/>
          <pc:sldMk cId="2568721610" sldId="413"/>
        </pc:sldMkLst>
      </pc:sldChg>
      <pc:sldChg chg="add">
        <pc:chgData name="Andrea Calanca" userId="81f49437-7f5c-423d-b456-7ebaf084be51" providerId="ADAL" clId="{850C94AB-94DB-476C-85EB-97F8853C6C6A}" dt="2025-03-05T09:47:37.105" v="343"/>
        <pc:sldMkLst>
          <pc:docMk/>
          <pc:sldMk cId="458255215" sldId="415"/>
        </pc:sldMkLst>
      </pc:sldChg>
      <pc:sldChg chg="add">
        <pc:chgData name="Andrea Calanca" userId="81f49437-7f5c-423d-b456-7ebaf084be51" providerId="ADAL" clId="{850C94AB-94DB-476C-85EB-97F8853C6C6A}" dt="2025-03-05T09:47:37.105" v="343"/>
        <pc:sldMkLst>
          <pc:docMk/>
          <pc:sldMk cId="879590015" sldId="422"/>
        </pc:sldMkLst>
      </pc:sldChg>
      <pc:sldChg chg="add">
        <pc:chgData name="Andrea Calanca" userId="81f49437-7f5c-423d-b456-7ebaf084be51" providerId="ADAL" clId="{850C94AB-94DB-476C-85EB-97F8853C6C6A}" dt="2025-03-05T09:47:37.105" v="343"/>
        <pc:sldMkLst>
          <pc:docMk/>
          <pc:sldMk cId="1726567120" sldId="423"/>
        </pc:sldMkLst>
      </pc:sldChg>
      <pc:sldChg chg="add">
        <pc:chgData name="Andrea Calanca" userId="81f49437-7f5c-423d-b456-7ebaf084be51" providerId="ADAL" clId="{850C94AB-94DB-476C-85EB-97F8853C6C6A}" dt="2025-03-05T09:47:37.105" v="343"/>
        <pc:sldMkLst>
          <pc:docMk/>
          <pc:sldMk cId="3731129958" sldId="427"/>
        </pc:sldMkLst>
      </pc:sldChg>
      <pc:sldChg chg="add">
        <pc:chgData name="Andrea Calanca" userId="81f49437-7f5c-423d-b456-7ebaf084be51" providerId="ADAL" clId="{850C94AB-94DB-476C-85EB-97F8853C6C6A}" dt="2025-03-05T09:47:37.105" v="343"/>
        <pc:sldMkLst>
          <pc:docMk/>
          <pc:sldMk cId="3629018758" sldId="428"/>
        </pc:sldMkLst>
      </pc:sldChg>
      <pc:sldChg chg="add">
        <pc:chgData name="Andrea Calanca" userId="81f49437-7f5c-423d-b456-7ebaf084be51" providerId="ADAL" clId="{850C94AB-94DB-476C-85EB-97F8853C6C6A}" dt="2025-03-05T09:47:37.105" v="343"/>
        <pc:sldMkLst>
          <pc:docMk/>
          <pc:sldMk cId="816868209" sldId="430"/>
        </pc:sldMkLst>
      </pc:sldChg>
      <pc:sldChg chg="add">
        <pc:chgData name="Andrea Calanca" userId="81f49437-7f5c-423d-b456-7ebaf084be51" providerId="ADAL" clId="{850C94AB-94DB-476C-85EB-97F8853C6C6A}" dt="2025-03-05T09:47:37.105" v="343"/>
        <pc:sldMkLst>
          <pc:docMk/>
          <pc:sldMk cId="3497248648" sldId="433"/>
        </pc:sldMkLst>
      </pc:sldChg>
      <pc:sldChg chg="add">
        <pc:chgData name="Andrea Calanca" userId="81f49437-7f5c-423d-b456-7ebaf084be51" providerId="ADAL" clId="{850C94AB-94DB-476C-85EB-97F8853C6C6A}" dt="2025-03-05T09:47:37.105" v="343"/>
        <pc:sldMkLst>
          <pc:docMk/>
          <pc:sldMk cId="1463810090" sldId="434"/>
        </pc:sldMkLst>
      </pc:sldChg>
      <pc:sldChg chg="add">
        <pc:chgData name="Andrea Calanca" userId="81f49437-7f5c-423d-b456-7ebaf084be51" providerId="ADAL" clId="{850C94AB-94DB-476C-85EB-97F8853C6C6A}" dt="2025-03-05T09:47:37.105" v="343"/>
        <pc:sldMkLst>
          <pc:docMk/>
          <pc:sldMk cId="3872617538" sldId="435"/>
        </pc:sldMkLst>
      </pc:sldChg>
      <pc:sldChg chg="add">
        <pc:chgData name="Andrea Calanca" userId="81f49437-7f5c-423d-b456-7ebaf084be51" providerId="ADAL" clId="{850C94AB-94DB-476C-85EB-97F8853C6C6A}" dt="2025-03-05T09:47:37.105" v="343"/>
        <pc:sldMkLst>
          <pc:docMk/>
          <pc:sldMk cId="2869948955" sldId="436"/>
        </pc:sldMkLst>
      </pc:sldChg>
      <pc:sldChg chg="modSp add del mod">
        <pc:chgData name="Andrea Calanca" userId="81f49437-7f5c-423d-b456-7ebaf084be51" providerId="ADAL" clId="{850C94AB-94DB-476C-85EB-97F8853C6C6A}" dt="2025-03-05T09:48:21.970" v="346" actId="47"/>
        <pc:sldMkLst>
          <pc:docMk/>
          <pc:sldMk cId="2455055689" sldId="438"/>
        </pc:sldMkLst>
      </pc:sldChg>
      <pc:sldChg chg="add del">
        <pc:chgData name="Andrea Calanca" userId="81f49437-7f5c-423d-b456-7ebaf084be51" providerId="ADAL" clId="{850C94AB-94DB-476C-85EB-97F8853C6C6A}" dt="2025-03-05T09:48:21.970" v="346" actId="47"/>
        <pc:sldMkLst>
          <pc:docMk/>
          <pc:sldMk cId="1938677473" sldId="484"/>
        </pc:sldMkLst>
      </pc:sldChg>
      <pc:sldChg chg="add del">
        <pc:chgData name="Andrea Calanca" userId="81f49437-7f5c-423d-b456-7ebaf084be51" providerId="ADAL" clId="{850C94AB-94DB-476C-85EB-97F8853C6C6A}" dt="2025-03-05T09:48:21.970" v="346" actId="47"/>
        <pc:sldMkLst>
          <pc:docMk/>
          <pc:sldMk cId="1850136273" sldId="490"/>
        </pc:sldMkLst>
      </pc:sldChg>
      <pc:sldChg chg="add del">
        <pc:chgData name="Andrea Calanca" userId="81f49437-7f5c-423d-b456-7ebaf084be51" providerId="ADAL" clId="{850C94AB-94DB-476C-85EB-97F8853C6C6A}" dt="2025-03-05T09:48:21.970" v="346" actId="47"/>
        <pc:sldMkLst>
          <pc:docMk/>
          <pc:sldMk cId="2937681091" sldId="491"/>
        </pc:sldMkLst>
      </pc:sldChg>
      <pc:sldChg chg="modSp add del">
        <pc:chgData name="Andrea Calanca" userId="81f49437-7f5c-423d-b456-7ebaf084be51" providerId="ADAL" clId="{850C94AB-94DB-476C-85EB-97F8853C6C6A}" dt="2025-03-05T09:48:21.970" v="346" actId="47"/>
        <pc:sldMkLst>
          <pc:docMk/>
          <pc:sldMk cId="715239398" sldId="493"/>
        </pc:sldMkLst>
      </pc:sldChg>
      <pc:sldChg chg="add del">
        <pc:chgData name="Andrea Calanca" userId="81f49437-7f5c-423d-b456-7ebaf084be51" providerId="ADAL" clId="{850C94AB-94DB-476C-85EB-97F8853C6C6A}" dt="2025-03-05T09:48:21.970" v="346" actId="47"/>
        <pc:sldMkLst>
          <pc:docMk/>
          <pc:sldMk cId="1670705126" sldId="49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3076576" cy="511176"/>
          </a:xfrm>
          <a:prstGeom prst="rect">
            <a:avLst/>
          </a:prstGeom>
        </p:spPr>
        <p:txBody>
          <a:bodyPr vert="horz" lIns="91432" tIns="45717" rIns="91432" bIns="45717" rtlCol="0"/>
          <a:lstStyle>
            <a:lvl1pPr algn="l">
              <a:defRPr sz="1200"/>
            </a:lvl1pPr>
          </a:lstStyle>
          <a:p>
            <a:endParaRPr lang="en-GB"/>
          </a:p>
        </p:txBody>
      </p:sp>
      <p:sp>
        <p:nvSpPr>
          <p:cNvPr id="3" name="Segnaposto data 2"/>
          <p:cNvSpPr>
            <a:spLocks noGrp="1"/>
          </p:cNvSpPr>
          <p:nvPr>
            <p:ph type="dt" sz="quarter" idx="1"/>
          </p:nvPr>
        </p:nvSpPr>
        <p:spPr>
          <a:xfrm>
            <a:off x="4021138" y="0"/>
            <a:ext cx="3076576" cy="511176"/>
          </a:xfrm>
          <a:prstGeom prst="rect">
            <a:avLst/>
          </a:prstGeom>
        </p:spPr>
        <p:txBody>
          <a:bodyPr vert="horz" lIns="91432" tIns="45717" rIns="91432" bIns="45717" rtlCol="0"/>
          <a:lstStyle>
            <a:lvl1pPr algn="r">
              <a:defRPr sz="1200"/>
            </a:lvl1pPr>
          </a:lstStyle>
          <a:p>
            <a:fld id="{DE4643FB-267D-4911-AA4F-4BBE01AB6CC6}" type="datetimeFigureOut">
              <a:rPr lang="en-GB" smtClean="0"/>
              <a:t>11/03/2025</a:t>
            </a:fld>
            <a:endParaRPr lang="en-GB"/>
          </a:p>
        </p:txBody>
      </p:sp>
      <p:sp>
        <p:nvSpPr>
          <p:cNvPr id="4" name="Segnaposto piè di pagina 3"/>
          <p:cNvSpPr>
            <a:spLocks noGrp="1"/>
          </p:cNvSpPr>
          <p:nvPr>
            <p:ph type="ftr" sz="quarter" idx="2"/>
          </p:nvPr>
        </p:nvSpPr>
        <p:spPr>
          <a:xfrm>
            <a:off x="0" y="9721850"/>
            <a:ext cx="3076576" cy="511176"/>
          </a:xfrm>
          <a:prstGeom prst="rect">
            <a:avLst/>
          </a:prstGeom>
        </p:spPr>
        <p:txBody>
          <a:bodyPr vert="horz" lIns="91432" tIns="45717" rIns="91432" bIns="45717" rtlCol="0" anchor="b"/>
          <a:lstStyle>
            <a:lvl1pPr algn="l">
              <a:defRPr sz="1200"/>
            </a:lvl1pPr>
          </a:lstStyle>
          <a:p>
            <a:endParaRPr lang="en-GB"/>
          </a:p>
        </p:txBody>
      </p:sp>
      <p:sp>
        <p:nvSpPr>
          <p:cNvPr id="5" name="Segnaposto numero diapositiva 4"/>
          <p:cNvSpPr>
            <a:spLocks noGrp="1"/>
          </p:cNvSpPr>
          <p:nvPr>
            <p:ph type="sldNum" sz="quarter" idx="3"/>
          </p:nvPr>
        </p:nvSpPr>
        <p:spPr>
          <a:xfrm>
            <a:off x="4021138" y="9721850"/>
            <a:ext cx="3076576" cy="511176"/>
          </a:xfrm>
          <a:prstGeom prst="rect">
            <a:avLst/>
          </a:prstGeom>
        </p:spPr>
        <p:txBody>
          <a:bodyPr vert="horz" lIns="91432" tIns="45717" rIns="91432" bIns="45717" rtlCol="0" anchor="b"/>
          <a:lstStyle>
            <a:lvl1pPr algn="r">
              <a:defRPr sz="1200"/>
            </a:lvl1pPr>
          </a:lstStyle>
          <a:p>
            <a:fld id="{E5054E78-5CF3-4A4A-95D4-C79407B3DD0D}" type="slidenum">
              <a:rPr lang="en-GB" smtClean="0"/>
              <a:t>‹N›</a:t>
            </a:fld>
            <a:endParaRPr lang="en-GB"/>
          </a:p>
        </p:txBody>
      </p:sp>
    </p:spTree>
    <p:extLst>
      <p:ext uri="{BB962C8B-B14F-4D97-AF65-F5344CB8AC3E}">
        <p14:creationId xmlns:p14="http://schemas.microsoft.com/office/powerpoint/2010/main" val="17028403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1"/>
            <a:ext cx="3076363" cy="511731"/>
          </a:xfrm>
          <a:prstGeom prst="rect">
            <a:avLst/>
          </a:prstGeom>
        </p:spPr>
        <p:txBody>
          <a:bodyPr vert="horz" lIns="99040" tIns="49519" rIns="99040" bIns="49519" rtlCol="0"/>
          <a:lstStyle>
            <a:lvl1pPr algn="l">
              <a:defRPr sz="1300"/>
            </a:lvl1pPr>
          </a:lstStyle>
          <a:p>
            <a:endParaRPr lang="en-GB" dirty="0"/>
          </a:p>
        </p:txBody>
      </p:sp>
      <p:sp>
        <p:nvSpPr>
          <p:cNvPr id="3" name="Segnaposto data 2"/>
          <p:cNvSpPr>
            <a:spLocks noGrp="1"/>
          </p:cNvSpPr>
          <p:nvPr>
            <p:ph type="dt" idx="1"/>
          </p:nvPr>
        </p:nvSpPr>
        <p:spPr>
          <a:xfrm>
            <a:off x="4021294" y="1"/>
            <a:ext cx="3076363" cy="511731"/>
          </a:xfrm>
          <a:prstGeom prst="rect">
            <a:avLst/>
          </a:prstGeom>
        </p:spPr>
        <p:txBody>
          <a:bodyPr vert="horz" lIns="99040" tIns="49519" rIns="99040" bIns="49519" rtlCol="0"/>
          <a:lstStyle>
            <a:lvl1pPr algn="r">
              <a:defRPr sz="1300"/>
            </a:lvl1pPr>
          </a:lstStyle>
          <a:p>
            <a:fld id="{3807847E-2368-44A9-9E88-490C553FCCA7}" type="datetimeFigureOut">
              <a:rPr lang="en-GB" smtClean="0"/>
              <a:t>11/03/2025</a:t>
            </a:fld>
            <a:endParaRPr lang="en-GB" dirty="0"/>
          </a:p>
        </p:txBody>
      </p:sp>
      <p:sp>
        <p:nvSpPr>
          <p:cNvPr id="4" name="Segnaposto immagine diapositiva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0" tIns="49519" rIns="99040" bIns="49519" rtlCol="0" anchor="ctr"/>
          <a:lstStyle/>
          <a:p>
            <a:endParaRPr lang="en-GB" dirty="0"/>
          </a:p>
        </p:txBody>
      </p:sp>
      <p:sp>
        <p:nvSpPr>
          <p:cNvPr id="5" name="Segnaposto note 4"/>
          <p:cNvSpPr>
            <a:spLocks noGrp="1"/>
          </p:cNvSpPr>
          <p:nvPr>
            <p:ph type="body" sz="quarter" idx="3"/>
          </p:nvPr>
        </p:nvSpPr>
        <p:spPr>
          <a:xfrm>
            <a:off x="709930" y="4861441"/>
            <a:ext cx="5679440" cy="4605576"/>
          </a:xfrm>
          <a:prstGeom prst="rect">
            <a:avLst/>
          </a:prstGeom>
        </p:spPr>
        <p:txBody>
          <a:bodyPr vert="horz" lIns="99040" tIns="49519" rIns="99040" bIns="49519"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9721107"/>
            <a:ext cx="3076363" cy="511731"/>
          </a:xfrm>
          <a:prstGeom prst="rect">
            <a:avLst/>
          </a:prstGeom>
        </p:spPr>
        <p:txBody>
          <a:bodyPr vert="horz" lIns="99040" tIns="49519" rIns="99040" bIns="49519" rtlCol="0" anchor="b"/>
          <a:lstStyle>
            <a:lvl1pPr algn="l">
              <a:defRPr sz="1300"/>
            </a:lvl1pPr>
          </a:lstStyle>
          <a:p>
            <a:endParaRPr lang="en-GB" dirty="0"/>
          </a:p>
        </p:txBody>
      </p:sp>
      <p:sp>
        <p:nvSpPr>
          <p:cNvPr id="7" name="Segnaposto numero diapositiva 6"/>
          <p:cNvSpPr>
            <a:spLocks noGrp="1"/>
          </p:cNvSpPr>
          <p:nvPr>
            <p:ph type="sldNum" sz="quarter" idx="5"/>
          </p:nvPr>
        </p:nvSpPr>
        <p:spPr>
          <a:xfrm>
            <a:off x="4021294" y="9721107"/>
            <a:ext cx="3076363" cy="511731"/>
          </a:xfrm>
          <a:prstGeom prst="rect">
            <a:avLst/>
          </a:prstGeom>
        </p:spPr>
        <p:txBody>
          <a:bodyPr vert="horz" lIns="99040" tIns="49519" rIns="99040" bIns="49519" rtlCol="0" anchor="b"/>
          <a:lstStyle>
            <a:lvl1pPr algn="r">
              <a:defRPr sz="1300"/>
            </a:lvl1pPr>
          </a:lstStyle>
          <a:p>
            <a:fld id="{C9F0BEE8-DEB6-4F79-BDD2-AAA9C4D132B6}" type="slidenum">
              <a:rPr lang="en-GB" smtClean="0"/>
              <a:t>‹N›</a:t>
            </a:fld>
            <a:endParaRPr lang="en-GB" dirty="0"/>
          </a:p>
        </p:txBody>
      </p:sp>
    </p:spTree>
    <p:extLst>
      <p:ext uri="{BB962C8B-B14F-4D97-AF65-F5344CB8AC3E}">
        <p14:creationId xmlns:p14="http://schemas.microsoft.com/office/powerpoint/2010/main" val="4042785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Welcome to this tutorial on compliant control …</a:t>
            </a:r>
          </a:p>
          <a:p>
            <a:r>
              <a:rPr lang="en-GB" dirty="0"/>
              <a:t>I am </a:t>
            </a:r>
            <a:r>
              <a:rPr lang="en-GB" dirty="0" err="1"/>
              <a:t>andrea</a:t>
            </a:r>
            <a:r>
              <a:rPr lang="en-GB" dirty="0"/>
              <a:t> </a:t>
            </a:r>
            <a:r>
              <a:rPr lang="en-GB" dirty="0" err="1"/>
              <a:t>calanca</a:t>
            </a:r>
            <a:r>
              <a:rPr lang="en-GB" dirty="0"/>
              <a:t> the</a:t>
            </a:r>
            <a:r>
              <a:rPr lang="en-GB" baseline="0" dirty="0"/>
              <a:t> tutorial organizer. Accordingly to the online schedule I will give the first presentation introducing </a:t>
            </a:r>
            <a:r>
              <a:rPr lang="en-GB" baseline="0" dirty="0" err="1"/>
              <a:t>estabilished</a:t>
            </a:r>
            <a:r>
              <a:rPr lang="en-GB" baseline="0" dirty="0"/>
              <a:t> concepts of compliant control. Then we will listen the words of … then both proposed recent advances in the area.  Then I will give a final presentation introducing a novel approach to control.</a:t>
            </a:r>
          </a:p>
        </p:txBody>
      </p:sp>
      <p:sp>
        <p:nvSpPr>
          <p:cNvPr id="4" name="Segnaposto numero diapositiva 3"/>
          <p:cNvSpPr>
            <a:spLocks noGrp="1"/>
          </p:cNvSpPr>
          <p:nvPr>
            <p:ph type="sldNum" sz="quarter" idx="10"/>
          </p:nvPr>
        </p:nvSpPr>
        <p:spPr/>
        <p:txBody>
          <a:bodyPr/>
          <a:lstStyle/>
          <a:p>
            <a:fld id="{0BDAC04B-3E3E-4C51-86BE-777F93893A75}" type="slidenum">
              <a:rPr lang="en-GB" smtClean="0">
                <a:solidFill>
                  <a:prstClr val="black"/>
                </a:solidFill>
              </a:rPr>
              <a:pPr/>
              <a:t>1</a:t>
            </a:fld>
            <a:endParaRPr lang="en-GB" dirty="0">
              <a:solidFill>
                <a:prstClr val="black"/>
              </a:solidFill>
            </a:endParaRPr>
          </a:p>
        </p:txBody>
      </p:sp>
    </p:spTree>
    <p:extLst>
      <p:ext uri="{BB962C8B-B14F-4D97-AF65-F5344CB8AC3E}">
        <p14:creationId xmlns:p14="http://schemas.microsoft.com/office/powerpoint/2010/main" val="1737242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As backdrivability is sometimes confused with compliance which is a very different</a:t>
            </a:r>
            <a:r>
              <a:rPr lang="en-GB" baseline="0" dirty="0"/>
              <a:t> concept. It just considers the presence of a compliant element between the motor and the environment. Of course if the motor is backdrivable it can exhibit a certain compliance but compliance can be achieved even in the case of stiff non backdrivable motors (</a:t>
            </a:r>
            <a:r>
              <a:rPr lang="en-GB" baseline="0" dirty="0" err="1"/>
              <a:t>massona</a:t>
            </a:r>
            <a:r>
              <a:rPr lang="en-GB" baseline="0" dirty="0"/>
              <a:t>).</a:t>
            </a:r>
          </a:p>
          <a:p>
            <a:endParaRPr lang="en-GB" baseline="0" dirty="0"/>
          </a:p>
          <a:p>
            <a:r>
              <a:rPr lang="en-GB" baseline="0" dirty="0"/>
              <a:t>In </a:t>
            </a:r>
            <a:r>
              <a:rPr lang="en-GB" baseline="0" dirty="0" err="1"/>
              <a:t>paricular</a:t>
            </a:r>
            <a:r>
              <a:rPr lang="en-GB" baseline="0" dirty="0"/>
              <a:t> </a:t>
            </a:r>
            <a:r>
              <a:rPr lang="en-GB" dirty="0"/>
              <a:t>we can say …</a:t>
            </a:r>
          </a:p>
        </p:txBody>
      </p:sp>
      <p:sp>
        <p:nvSpPr>
          <p:cNvPr id="4" name="Segnaposto numero diapositiva 3"/>
          <p:cNvSpPr>
            <a:spLocks noGrp="1"/>
          </p:cNvSpPr>
          <p:nvPr>
            <p:ph type="sldNum" sz="quarter" idx="10"/>
          </p:nvPr>
        </p:nvSpPr>
        <p:spPr/>
        <p:txBody>
          <a:bodyPr/>
          <a:lstStyle/>
          <a:p>
            <a:fld id="{C9F0BEE8-DEB6-4F79-BDD2-AAA9C4D132B6}" type="slidenum">
              <a:rPr lang="en-GB" smtClean="0"/>
              <a:t>10</a:t>
            </a:fld>
            <a:endParaRPr lang="en-GB" dirty="0"/>
          </a:p>
        </p:txBody>
      </p:sp>
    </p:spTree>
    <p:extLst>
      <p:ext uri="{BB962C8B-B14F-4D97-AF65-F5344CB8AC3E}">
        <p14:creationId xmlns:p14="http://schemas.microsoft.com/office/powerpoint/2010/main" val="2273686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The relation between backdrivability and control is</a:t>
            </a:r>
            <a:r>
              <a:rPr lang="en-GB" baseline="0" dirty="0"/>
              <a:t> quite interesting. </a:t>
            </a:r>
          </a:p>
          <a:p>
            <a:endParaRPr lang="en-GB" baseline="0" dirty="0"/>
          </a:p>
          <a:p>
            <a:r>
              <a:rPr lang="en-GB" baseline="0" dirty="0"/>
              <a:t>On one hand we have that </a:t>
            </a:r>
            <a:r>
              <a:rPr lang="en-US" dirty="0"/>
              <a:t>backdrivability can be achieved by force control. In fact when we close a force loop we basically virtually transfer the sensed forces to motor input,</a:t>
            </a:r>
            <a:r>
              <a:rPr lang="en-US" baseline="0" dirty="0"/>
              <a:t> replacing the missing backdrivability arrow.</a:t>
            </a:r>
          </a:p>
          <a:p>
            <a:endParaRPr lang="en-US" baseline="0" dirty="0"/>
          </a:p>
          <a:p>
            <a:pPr defTabSz="990392">
              <a:defRPr/>
            </a:pPr>
            <a:r>
              <a:rPr lang="en-US" baseline="0" dirty="0"/>
              <a:t>Interesting is also that </a:t>
            </a:r>
            <a:r>
              <a:rPr lang="en-US" dirty="0"/>
              <a:t>non-backdrivability is recommended for position control.</a:t>
            </a:r>
            <a:r>
              <a:rPr lang="en-US" baseline="0" dirty="0"/>
              <a:t> In fact in a non-backdrivable mechanics environmental forces, environmental disturbances cannot move the robot from its desired position.</a:t>
            </a:r>
            <a:endParaRPr lang="en-US" dirty="0"/>
          </a:p>
          <a:p>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11</a:t>
            </a:fld>
            <a:endParaRPr lang="en-GB" dirty="0"/>
          </a:p>
        </p:txBody>
      </p:sp>
    </p:spTree>
    <p:extLst>
      <p:ext uri="{BB962C8B-B14F-4D97-AF65-F5344CB8AC3E}">
        <p14:creationId xmlns:p14="http://schemas.microsoft.com/office/powerpoint/2010/main" val="2028358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392">
              <a:defRPr/>
            </a:pPr>
            <a:r>
              <a:rPr lang="en-GB" dirty="0"/>
              <a:t>After introducing</a:t>
            </a:r>
            <a:r>
              <a:rPr lang="en-GB" baseline="0" dirty="0"/>
              <a:t> the main </a:t>
            </a:r>
            <a:r>
              <a:rPr lang="en-GB" baseline="0" dirty="0" err="1"/>
              <a:t>foundamental</a:t>
            </a:r>
            <a:r>
              <a:rPr lang="en-GB" baseline="0" dirty="0"/>
              <a:t> concepts about compliant control we start by taking a look to the robotic interaction control taxonomy that you can find in the </a:t>
            </a:r>
            <a:r>
              <a:rPr lang="en-GB" dirty="0"/>
              <a:t>[Springer Handbook of Robotics 2008]</a:t>
            </a:r>
          </a:p>
          <a:p>
            <a:pPr defTabSz="990392">
              <a:defRPr/>
            </a:pPr>
            <a:endParaRPr lang="en-GB" dirty="0"/>
          </a:p>
          <a:p>
            <a:pPr defTabSz="990392">
              <a:defRPr/>
            </a:pPr>
            <a:r>
              <a:rPr lang="en-GB" dirty="0"/>
              <a:t>You can see here that we have two kind of interaction control …</a:t>
            </a:r>
          </a:p>
          <a:p>
            <a:pPr defTabSz="990392">
              <a:defRPr/>
            </a:pPr>
            <a:endParaRPr lang="en-GB" dirty="0"/>
          </a:p>
          <a:p>
            <a:pPr defTabSz="990392">
              <a:defRPr/>
            </a:pPr>
            <a:r>
              <a:rPr lang="en-GB" dirty="0"/>
              <a:t>Passive interaction control in this nomenclature means that we basically have a robot with some physical compliance but only at the end</a:t>
            </a:r>
            <a:r>
              <a:rPr lang="en-GB" baseline="0" dirty="0"/>
              <a:t> effector and we just control the robot in position (before the compliance). In such a case the compliant element just passively displays its inherent compliance. Actually the compliant element was called remote </a:t>
            </a:r>
            <a:r>
              <a:rPr lang="en-GB" baseline="0" dirty="0" err="1"/>
              <a:t>center</a:t>
            </a:r>
            <a:r>
              <a:rPr lang="en-GB" baseline="0" dirty="0"/>
              <a:t> of compliance and just allow to do some industrial task like the peg in a hole task but the robot is controlled using the industrial position control paradigm. In this case we have that the compliance is entirely due to the mechanics an not to the control that ‘s why it is called passive </a:t>
            </a:r>
            <a:r>
              <a:rPr lang="en-GB" baseline="0" dirty="0" err="1"/>
              <a:t>ic</a:t>
            </a:r>
            <a:r>
              <a:rPr lang="en-GB" baseline="0" dirty="0"/>
              <a:t>.</a:t>
            </a:r>
          </a:p>
          <a:p>
            <a:pPr defTabSz="990392">
              <a:defRPr/>
            </a:pPr>
            <a:endParaRPr lang="en-GB" baseline="0" dirty="0"/>
          </a:p>
          <a:p>
            <a:pPr defTabSz="990392">
              <a:defRPr/>
            </a:pPr>
            <a:r>
              <a:rPr lang="en-GB" baseline="0" dirty="0"/>
              <a:t>On the opposite hand we have the active interaction control approach where the mechanics is stiff an the compliance is entirely due to the control action. Here we have some indirect methods which basically uses position and force control on orthogonal subspaces (which depends on environment kinematic constraints (assumed known))</a:t>
            </a:r>
          </a:p>
          <a:p>
            <a:pPr defTabSz="990392">
              <a:defRPr/>
            </a:pPr>
            <a:endParaRPr lang="en-GB" baseline="0" dirty="0"/>
          </a:p>
          <a:p>
            <a:pPr defTabSz="990392">
              <a:defRPr/>
            </a:pPr>
            <a:r>
              <a:rPr lang="en-GB" baseline="0" dirty="0"/>
              <a:t>Finally we have indirect force control methods which represents the only approaches that aims to shape the robot impedance or admittance, to shape the dynamical relation between positions and forces.</a:t>
            </a:r>
          </a:p>
        </p:txBody>
      </p:sp>
      <p:sp>
        <p:nvSpPr>
          <p:cNvPr id="4" name="Segnaposto numero diapositiva 3"/>
          <p:cNvSpPr>
            <a:spLocks noGrp="1"/>
          </p:cNvSpPr>
          <p:nvPr>
            <p:ph type="sldNum" sz="quarter" idx="10"/>
          </p:nvPr>
        </p:nvSpPr>
        <p:spPr/>
        <p:txBody>
          <a:bodyPr/>
          <a:lstStyle/>
          <a:p>
            <a:fld id="{C9F0BEE8-DEB6-4F79-BDD2-AAA9C4D132B6}" type="slidenum">
              <a:rPr lang="en-GB" smtClean="0"/>
              <a:t>12</a:t>
            </a:fld>
            <a:endParaRPr lang="en-GB" dirty="0"/>
          </a:p>
        </p:txBody>
      </p:sp>
    </p:spTree>
    <p:extLst>
      <p:ext uri="{BB962C8B-B14F-4D97-AF65-F5344CB8AC3E}">
        <p14:creationId xmlns:p14="http://schemas.microsoft.com/office/powerpoint/2010/main" val="787864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392">
              <a:defRPr/>
            </a:pPr>
            <a:r>
              <a:rPr lang="en-GB" baseline="0" dirty="0"/>
              <a:t>Unfortunately this nomenclature cannot account for mixed active-passive approaches</a:t>
            </a:r>
          </a:p>
          <a:p>
            <a:pPr defTabSz="990392">
              <a:defRPr/>
            </a:pPr>
            <a:endParaRPr lang="en-US" dirty="0"/>
          </a:p>
          <a:p>
            <a:pPr defTabSz="990392">
              <a:defRPr/>
            </a:pPr>
            <a:r>
              <a:rPr lang="en-US" dirty="0"/>
              <a:t>So</a:t>
            </a:r>
            <a:r>
              <a:rPr lang="en-US" baseline="0" dirty="0"/>
              <a:t> if you want to introduce the recent research on soft joint you need to </a:t>
            </a:r>
            <a:r>
              <a:rPr lang="en-US" dirty="0"/>
              <a:t>expand the indirect force control node</a:t>
            </a:r>
            <a:r>
              <a:rPr lang="en-US" baseline="0" dirty="0"/>
              <a:t> to include both stiff and soft joint cases which both includes some impedance and admittance implementations that will be described in the following two parts of this tutorial.</a:t>
            </a:r>
          </a:p>
          <a:p>
            <a:pPr defTabSz="990392">
              <a:defRPr/>
            </a:pPr>
            <a:endParaRPr lang="en-GB" dirty="0"/>
          </a:p>
          <a:p>
            <a:pPr defTabSz="990392">
              <a:defRPr/>
            </a:pPr>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13</a:t>
            </a:fld>
            <a:endParaRPr lang="en-GB" dirty="0"/>
          </a:p>
        </p:txBody>
      </p:sp>
    </p:spTree>
    <p:extLst>
      <p:ext uri="{BB962C8B-B14F-4D97-AF65-F5344CB8AC3E}">
        <p14:creationId xmlns:p14="http://schemas.microsoft.com/office/powerpoint/2010/main" val="3741361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However there</a:t>
            </a:r>
            <a:r>
              <a:rPr lang="en-GB" baseline="0" dirty="0"/>
              <a:t> is another limitation, issue, which is not given by series compliance but is a intrinsic force control issue. The performance one achieve do not only depends on the robot but also on the environment the robot is in contact with, in our case the human. If one tells you that his controller has a 10Hz bandwidth, you should ask in which condition an he will probably answer in a rigid </a:t>
            </a:r>
            <a:r>
              <a:rPr lang="en-GB" baseline="0" dirty="0" err="1"/>
              <a:t>environemnt</a:t>
            </a:r>
            <a:r>
              <a:rPr lang="en-GB" baseline="0" dirty="0"/>
              <a:t>. As the </a:t>
            </a:r>
            <a:r>
              <a:rPr lang="en-GB" baseline="0" dirty="0" err="1"/>
              <a:t>environemnt</a:t>
            </a:r>
            <a:r>
              <a:rPr lang="en-GB" baseline="0" dirty="0"/>
              <a:t> become softer the control bandwidth will decrease.</a:t>
            </a:r>
            <a:endParaRPr lang="en-GB" dirty="0"/>
          </a:p>
        </p:txBody>
      </p:sp>
      <p:sp>
        <p:nvSpPr>
          <p:cNvPr id="4" name="Segnaposto numero diapositiva 3"/>
          <p:cNvSpPr>
            <a:spLocks noGrp="1"/>
          </p:cNvSpPr>
          <p:nvPr>
            <p:ph type="sldNum" sz="quarter" idx="10"/>
          </p:nvPr>
        </p:nvSpPr>
        <p:spPr/>
        <p:txBody>
          <a:bodyPr/>
          <a:lstStyle/>
          <a:p>
            <a:fld id="{0BDAC04B-3E3E-4C51-86BE-777F93893A75}" type="slidenum">
              <a:rPr lang="en-GB" smtClean="0">
                <a:solidFill>
                  <a:prstClr val="black"/>
                </a:solidFill>
              </a:rPr>
              <a:pPr/>
              <a:t>14</a:t>
            </a:fld>
            <a:endParaRPr lang="en-GB" dirty="0">
              <a:solidFill>
                <a:prstClr val="black"/>
              </a:solidFill>
            </a:endParaRPr>
          </a:p>
        </p:txBody>
      </p:sp>
    </p:spTree>
    <p:extLst>
      <p:ext uri="{BB962C8B-B14F-4D97-AF65-F5344CB8AC3E}">
        <p14:creationId xmlns:p14="http://schemas.microsoft.com/office/powerpoint/2010/main" val="3071228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This is just an example where researches</a:t>
            </a:r>
            <a:r>
              <a:rPr lang="en-GB" baseline="0" dirty="0"/>
              <a:t> showed the issue. These are different force control responses because of </a:t>
            </a:r>
            <a:r>
              <a:rPr lang="en-GB" baseline="0" dirty="0" err="1"/>
              <a:t>differen</a:t>
            </a:r>
            <a:r>
              <a:rPr lang="en-GB" baseline="0" dirty="0"/>
              <a:t> arm configurations of </a:t>
            </a:r>
            <a:r>
              <a:rPr lang="en-GB" baseline="0" dirty="0" err="1"/>
              <a:t>valkirie</a:t>
            </a:r>
            <a:r>
              <a:rPr lang="en-GB" baseline="0" dirty="0"/>
              <a:t> robot. </a:t>
            </a:r>
            <a:endParaRPr lang="en-GB" dirty="0"/>
          </a:p>
        </p:txBody>
      </p:sp>
      <p:sp>
        <p:nvSpPr>
          <p:cNvPr id="4" name="Segnaposto numero diapositiva 3"/>
          <p:cNvSpPr>
            <a:spLocks noGrp="1"/>
          </p:cNvSpPr>
          <p:nvPr>
            <p:ph type="sldNum" sz="quarter" idx="10"/>
          </p:nvPr>
        </p:nvSpPr>
        <p:spPr/>
        <p:txBody>
          <a:bodyPr/>
          <a:lstStyle/>
          <a:p>
            <a:fld id="{0BDAC04B-3E3E-4C51-86BE-777F93893A75}" type="slidenum">
              <a:rPr lang="en-GB" smtClean="0">
                <a:solidFill>
                  <a:prstClr val="black"/>
                </a:solidFill>
              </a:rPr>
              <a:pPr/>
              <a:t>15</a:t>
            </a:fld>
            <a:endParaRPr lang="en-GB" dirty="0">
              <a:solidFill>
                <a:prstClr val="black"/>
              </a:solidFill>
            </a:endParaRPr>
          </a:p>
        </p:txBody>
      </p:sp>
    </p:spTree>
    <p:extLst>
      <p:ext uri="{BB962C8B-B14F-4D97-AF65-F5344CB8AC3E}">
        <p14:creationId xmlns:p14="http://schemas.microsoft.com/office/powerpoint/2010/main" val="3071228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16</a:t>
            </a:fld>
            <a:endParaRPr lang="en-GB" dirty="0"/>
          </a:p>
        </p:txBody>
      </p:sp>
    </p:spTree>
    <p:extLst>
      <p:ext uri="{BB962C8B-B14F-4D97-AF65-F5344CB8AC3E}">
        <p14:creationId xmlns:p14="http://schemas.microsoft.com/office/powerpoint/2010/main" val="753860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C9F0BEE8-DEB6-4F79-BDD2-AAA9C4D132B6}" type="slidenum">
              <a:rPr lang="en-GB" smtClean="0"/>
              <a:t>18</a:t>
            </a:fld>
            <a:endParaRPr lang="en-GB" dirty="0"/>
          </a:p>
        </p:txBody>
      </p:sp>
    </p:spTree>
    <p:extLst>
      <p:ext uri="{BB962C8B-B14F-4D97-AF65-F5344CB8AC3E}">
        <p14:creationId xmlns:p14="http://schemas.microsoft.com/office/powerpoint/2010/main" val="2968148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a:p>
        </p:txBody>
      </p:sp>
      <p:sp>
        <p:nvSpPr>
          <p:cNvPr id="4" name="Segnaposto numero diapositiva 3"/>
          <p:cNvSpPr>
            <a:spLocks noGrp="1"/>
          </p:cNvSpPr>
          <p:nvPr>
            <p:ph type="sldNum" sz="quarter" idx="10"/>
          </p:nvPr>
        </p:nvSpPr>
        <p:spPr/>
        <p:txBody>
          <a:bodyPr/>
          <a:lstStyle/>
          <a:p>
            <a:fld id="{C9F0BEE8-DEB6-4F79-BDD2-AAA9C4D132B6}" type="slidenum">
              <a:rPr lang="en-GB" smtClean="0"/>
              <a:t>23</a:t>
            </a:fld>
            <a:endParaRPr lang="en-GB" dirty="0"/>
          </a:p>
        </p:txBody>
      </p:sp>
    </p:spTree>
    <p:extLst>
      <p:ext uri="{BB962C8B-B14F-4D97-AF65-F5344CB8AC3E}">
        <p14:creationId xmlns:p14="http://schemas.microsoft.com/office/powerpoint/2010/main" val="224545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There exist in the literature</a:t>
            </a:r>
            <a:r>
              <a:rPr lang="en-GB" baseline="0" dirty="0"/>
              <a:t> another impedance control approach which is actually more famed with respect to the previous architecture. This controller is called implicit because it </a:t>
            </a:r>
            <a:r>
              <a:rPr lang="en-GB" baseline="0" dirty="0" err="1"/>
              <a:t>doesn</a:t>
            </a:r>
            <a:r>
              <a:rPr lang="en-GB" baseline="0" dirty="0"/>
              <a:t> t make use of a force sensor but delivers forces in open loop basing on a very accurate robot model. If we reduce this controller to the single </a:t>
            </a:r>
            <a:r>
              <a:rPr lang="en-GB" baseline="0" dirty="0" err="1"/>
              <a:t>dof</a:t>
            </a:r>
            <a:r>
              <a:rPr lang="en-GB" baseline="0" dirty="0"/>
              <a:t> linear case we loose the need for such robot model (which basically account for the nonlinear dynamics) and we can see that the </a:t>
            </a:r>
            <a:r>
              <a:rPr lang="en-GB" baseline="0" dirty="0" err="1"/>
              <a:t>iic</a:t>
            </a:r>
            <a:r>
              <a:rPr lang="en-GB" baseline="0" dirty="0"/>
              <a:t> is basically made of a single position loop that directly implements the desired impedance.</a:t>
            </a:r>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24</a:t>
            </a:fld>
            <a:endParaRPr lang="en-GB" dirty="0"/>
          </a:p>
        </p:txBody>
      </p:sp>
    </p:spTree>
    <p:extLst>
      <p:ext uri="{BB962C8B-B14F-4D97-AF65-F5344CB8AC3E}">
        <p14:creationId xmlns:p14="http://schemas.microsoft.com/office/powerpoint/2010/main" val="4104954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To go deep into </a:t>
            </a:r>
            <a:r>
              <a:rPr lang="en-GB" baseline="0" dirty="0"/>
              <a:t>compliant control technology this tutorial will be divided into 4 parts</a:t>
            </a:r>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2</a:t>
            </a:fld>
            <a:endParaRPr lang="en-GB" dirty="0"/>
          </a:p>
        </p:txBody>
      </p:sp>
    </p:spTree>
    <p:extLst>
      <p:ext uri="{BB962C8B-B14F-4D97-AF65-F5344CB8AC3E}">
        <p14:creationId xmlns:p14="http://schemas.microsoft.com/office/powerpoint/2010/main" val="1003955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25</a:t>
            </a:fld>
            <a:endParaRPr lang="en-GB" dirty="0"/>
          </a:p>
        </p:txBody>
      </p:sp>
    </p:spTree>
    <p:extLst>
      <p:ext uri="{BB962C8B-B14F-4D97-AF65-F5344CB8AC3E}">
        <p14:creationId xmlns:p14="http://schemas.microsoft.com/office/powerpoint/2010/main" val="3550437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About the </a:t>
            </a:r>
            <a:r>
              <a:rPr lang="en-GB" dirty="0" err="1"/>
              <a:t>hystori</a:t>
            </a:r>
            <a:r>
              <a:rPr lang="en-GB" dirty="0"/>
              <a:t> of the </a:t>
            </a:r>
            <a:r>
              <a:rPr lang="en-GB" dirty="0" err="1"/>
              <a:t>iic</a:t>
            </a:r>
            <a:r>
              <a:rPr lang="en-GB" dirty="0"/>
              <a:t> architecture it was introduced</a:t>
            </a:r>
            <a:r>
              <a:rPr lang="en-GB" baseline="0" dirty="0"/>
              <a:t> in the famed paper by </a:t>
            </a:r>
            <a:r>
              <a:rPr lang="en-GB" baseline="0" dirty="0" err="1"/>
              <a:t>hogan</a:t>
            </a:r>
            <a:r>
              <a:rPr lang="en-GB" baseline="0" dirty="0"/>
              <a:t> … which represent a milestone for interaction control research. </a:t>
            </a:r>
          </a:p>
          <a:p>
            <a:endParaRPr lang="en-GB" baseline="0" dirty="0"/>
          </a:p>
          <a:p>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29</a:t>
            </a:fld>
            <a:endParaRPr lang="en-GB" dirty="0"/>
          </a:p>
        </p:txBody>
      </p:sp>
    </p:spTree>
    <p:extLst>
      <p:ext uri="{BB962C8B-B14F-4D97-AF65-F5344CB8AC3E}">
        <p14:creationId xmlns:p14="http://schemas.microsoft.com/office/powerpoint/2010/main" val="1449222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Impedance control architecture is dual</a:t>
            </a:r>
            <a:r>
              <a:rPr lang="en-GB" baseline="0" dirty="0"/>
              <a:t> to admittance control and uses an inner force loop and an outer position based loop to shape the robot impedance. Also here the dynamics of the inner loop should be very fast if we want this impedance relation to be effectively implemented. Unfortunately as I told you before it is quite hard ti implement an high performance force loop on a stiff mechanics so that this control architecture is referred to be very accurate in force but less robust or more in general we need to say that exist a accuracy robustness trade off.</a:t>
            </a:r>
          </a:p>
          <a:p>
            <a:endParaRPr lang="en-GB" baseline="0" dirty="0"/>
          </a:p>
          <a:p>
            <a:r>
              <a:rPr lang="en-GB" baseline="0" dirty="0"/>
              <a:t>Also note that in impedance control the robot is coupled with an admittance like environment and the robot causality in inverted. While if we recall the admittance control schema we have the dual representation. </a:t>
            </a:r>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30</a:t>
            </a:fld>
            <a:endParaRPr lang="en-GB" dirty="0"/>
          </a:p>
        </p:txBody>
      </p:sp>
    </p:spTree>
    <p:extLst>
      <p:ext uri="{BB962C8B-B14F-4D97-AF65-F5344CB8AC3E}">
        <p14:creationId xmlns:p14="http://schemas.microsoft.com/office/powerpoint/2010/main" val="3619750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NOTE: P should influence the perceived stiffness. Try with </a:t>
            </a:r>
            <a:r>
              <a:rPr lang="en-GB"/>
              <a:t>a feed-forward.</a:t>
            </a:r>
            <a:endParaRPr lang="en-GB" dirty="0"/>
          </a:p>
          <a:p>
            <a:endParaRPr lang="en-GB" dirty="0"/>
          </a:p>
          <a:p>
            <a:r>
              <a:rPr lang="en-GB" dirty="0"/>
              <a:t>Impedance control architecture is dual</a:t>
            </a:r>
            <a:r>
              <a:rPr lang="en-GB" baseline="0" dirty="0"/>
              <a:t> to admittance control and uses an inner force loop and an outer position based loop to shape the robot impedance. Also here the dynamics of the inner loop should be very fast if we want this impedance relation to be effectively implemented. Unfortunately as I told you before it is quite hard ti implement an high performance force loop on a stiff mechanics so that this control architecture is referred to be very accurate in force but less robust or more in general we need to say that exist a accuracy robustness trade off.</a:t>
            </a:r>
          </a:p>
          <a:p>
            <a:endParaRPr lang="en-GB" baseline="0" dirty="0"/>
          </a:p>
          <a:p>
            <a:r>
              <a:rPr lang="en-GB" baseline="0" dirty="0"/>
              <a:t>Also note that in impedance control the robot is coupled with an admittance like environment and the robot causality in inverted. While if we recall the admittance control schema we have the dual representation. </a:t>
            </a:r>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31</a:t>
            </a:fld>
            <a:endParaRPr lang="en-GB" dirty="0"/>
          </a:p>
        </p:txBody>
      </p:sp>
    </p:spTree>
    <p:extLst>
      <p:ext uri="{BB962C8B-B14F-4D97-AF65-F5344CB8AC3E}">
        <p14:creationId xmlns:p14="http://schemas.microsoft.com/office/powerpoint/2010/main" val="3805976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The main</a:t>
            </a:r>
            <a:r>
              <a:rPr lang="en-GB" baseline="0" dirty="0"/>
              <a:t> a</a:t>
            </a:r>
            <a:r>
              <a:rPr lang="en-GB" dirty="0"/>
              <a:t>dvantages</a:t>
            </a:r>
            <a:r>
              <a:rPr lang="en-GB" baseline="0" dirty="0"/>
              <a:t> of impedance control are </a:t>
            </a:r>
          </a:p>
          <a:p>
            <a:pPr marL="185699" indent="-185699">
              <a:buFontTx/>
              <a:buChar char="-"/>
            </a:pPr>
            <a:r>
              <a:rPr lang="en-GB" baseline="0" dirty="0"/>
              <a:t>The force accuracy thanks to the inner force loop as I </a:t>
            </a:r>
            <a:r>
              <a:rPr lang="en-GB" baseline="0" dirty="0" err="1"/>
              <a:t>explaine</a:t>
            </a:r>
            <a:r>
              <a:rPr lang="en-GB" baseline="0" dirty="0"/>
              <a:t> before</a:t>
            </a:r>
          </a:p>
          <a:p>
            <a:pPr marL="185699" indent="-185699">
              <a:buFontTx/>
              <a:buChar char="-"/>
            </a:pPr>
            <a:r>
              <a:rPr lang="en-GB" baseline="0" dirty="0"/>
              <a:t>The fact that </a:t>
            </a:r>
            <a:r>
              <a:rPr lang="en-GB" baseline="0" dirty="0" err="1"/>
              <a:t>doesn</a:t>
            </a:r>
            <a:r>
              <a:rPr lang="en-GB" baseline="0" dirty="0"/>
              <a:t> t need … thanks again to the inner force loop</a:t>
            </a:r>
          </a:p>
          <a:p>
            <a:pPr marL="185699" indent="-185699">
              <a:buFontTx/>
              <a:buChar char="-"/>
            </a:pPr>
            <a:endParaRPr lang="en-GB" baseline="0" dirty="0"/>
          </a:p>
          <a:p>
            <a:r>
              <a:rPr lang="en-GB" baseline="0" dirty="0"/>
              <a:t>However it suffers from classic force control issues that can be partially </a:t>
            </a:r>
            <a:r>
              <a:rPr lang="en-GB" baseline="0" dirty="0" err="1"/>
              <a:t>overcomed</a:t>
            </a:r>
            <a:r>
              <a:rPr lang="en-GB" baseline="0" dirty="0"/>
              <a:t> by using advanced force control methods and high bandwidth actuators. </a:t>
            </a:r>
          </a:p>
          <a:p>
            <a:endParaRPr lang="en-GB" baseline="0" dirty="0"/>
          </a:p>
          <a:p>
            <a:r>
              <a:rPr lang="en-GB" baseline="0" dirty="0"/>
              <a:t>Also …</a:t>
            </a:r>
          </a:p>
          <a:p>
            <a:pPr marL="185699" indent="-185699">
              <a:buFontTx/>
              <a:buChar char="-"/>
            </a:pPr>
            <a:endParaRPr lang="en-GB" baseline="0"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32</a:t>
            </a:fld>
            <a:endParaRPr lang="en-GB" dirty="0"/>
          </a:p>
        </p:txBody>
      </p:sp>
    </p:spTree>
    <p:extLst>
      <p:ext uri="{BB962C8B-B14F-4D97-AF65-F5344CB8AC3E}">
        <p14:creationId xmlns:p14="http://schemas.microsoft.com/office/powerpoint/2010/main" val="170822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About the </a:t>
            </a:r>
            <a:r>
              <a:rPr lang="en-GB" dirty="0" err="1"/>
              <a:t>hystory</a:t>
            </a:r>
            <a:r>
              <a:rPr lang="en-GB" dirty="0"/>
              <a:t> of this architecture</a:t>
            </a:r>
            <a:r>
              <a:rPr lang="en-GB" baseline="0" dirty="0"/>
              <a:t> we have that it is quite recent because torque controlled robots have been quite recently spread on the marked and in research labs. And this is mainly because …</a:t>
            </a:r>
          </a:p>
          <a:p>
            <a:endParaRPr lang="en-GB" baseline="0" dirty="0"/>
          </a:p>
          <a:p>
            <a:r>
              <a:rPr lang="en-GB" baseline="0" dirty="0"/>
              <a:t>Interestingly I found that the impedance architecture is very popular on hydraulic robots. Here you can see a picture of the </a:t>
            </a:r>
            <a:r>
              <a:rPr lang="en-GB" baseline="0" dirty="0" err="1"/>
              <a:t>HyQ</a:t>
            </a:r>
            <a:r>
              <a:rPr lang="en-GB" baseline="0" dirty="0"/>
              <a:t> robot but I think that even the big dog and the </a:t>
            </a:r>
            <a:r>
              <a:rPr lang="en-GB" baseline="0" dirty="0" err="1"/>
              <a:t>petman</a:t>
            </a:r>
            <a:r>
              <a:rPr lang="en-GB" baseline="0" dirty="0"/>
              <a:t> are based on a similar principle.</a:t>
            </a:r>
          </a:p>
          <a:p>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33</a:t>
            </a:fld>
            <a:endParaRPr lang="en-GB" dirty="0"/>
          </a:p>
        </p:txBody>
      </p:sp>
    </p:spTree>
    <p:extLst>
      <p:ext uri="{BB962C8B-B14F-4D97-AF65-F5344CB8AC3E}">
        <p14:creationId xmlns:p14="http://schemas.microsoft.com/office/powerpoint/2010/main" val="2333348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The</a:t>
            </a:r>
            <a:r>
              <a:rPr lang="en-GB" baseline="0" dirty="0"/>
              <a:t> first compliant controller ever proposed is admittance controller represented in figure. In our notation we represent the robot as a pure inertial element as we refer to a single </a:t>
            </a:r>
            <a:r>
              <a:rPr lang="en-GB" baseline="0" dirty="0" err="1"/>
              <a:t>dof</a:t>
            </a:r>
            <a:r>
              <a:rPr lang="en-GB" baseline="0" dirty="0"/>
              <a:t>.  </a:t>
            </a:r>
          </a:p>
          <a:p>
            <a:r>
              <a:rPr lang="en-GB" baseline="0" dirty="0"/>
              <a:t>the black dotted arrows represent backdrivability which can be present or not. </a:t>
            </a:r>
          </a:p>
          <a:p>
            <a:r>
              <a:rPr lang="en-GB" baseline="0" dirty="0"/>
              <a:t>Also the short </a:t>
            </a:r>
            <a:r>
              <a:rPr lang="en-GB" baseline="0" dirty="0" err="1"/>
              <a:t>gray</a:t>
            </a:r>
            <a:r>
              <a:rPr lang="en-GB" baseline="0" dirty="0"/>
              <a:t> arrows represent position and force references … We will se more in detail the meaning of these reference.</a:t>
            </a:r>
          </a:p>
          <a:p>
            <a:endParaRPr lang="en-GB" baseline="0" dirty="0"/>
          </a:p>
          <a:p>
            <a:r>
              <a:rPr lang="en-GB" baseline="0" dirty="0"/>
              <a:t>About the admittance architecture you can see that it is based on an inner position feedback and …</a:t>
            </a:r>
          </a:p>
          <a:p>
            <a:pPr defTabSz="1324143">
              <a:defRPr/>
            </a:pPr>
            <a:r>
              <a:rPr lang="en-GB" baseline="0" dirty="0"/>
              <a:t>Basically the role of the outer loop is to shape </a:t>
            </a:r>
            <a:r>
              <a:rPr lang="en-US" dirty="0"/>
              <a:t>shapes the force-position relation</a:t>
            </a:r>
            <a:r>
              <a:rPr lang="en-US" baseline="0" dirty="0"/>
              <a:t> </a:t>
            </a:r>
            <a:r>
              <a:rPr lang="en-GB" baseline="0" dirty="0"/>
              <a:t>while the </a:t>
            </a:r>
            <a:r>
              <a:rPr lang="en-US" dirty="0" err="1"/>
              <a:t>nner</a:t>
            </a:r>
            <a:r>
              <a:rPr lang="en-US" dirty="0"/>
              <a:t> position loop is to be as fast as possible</a:t>
            </a:r>
            <a:r>
              <a:rPr lang="en-US" baseline="0" dirty="0"/>
              <a:t> </a:t>
            </a:r>
            <a:r>
              <a:rPr lang="en-GB" baseline="0" dirty="0"/>
              <a:t>so that the desired admittance can be is almost instantaneously over-imposed.</a:t>
            </a:r>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34</a:t>
            </a:fld>
            <a:endParaRPr lang="en-GB" dirty="0"/>
          </a:p>
        </p:txBody>
      </p:sp>
    </p:spTree>
    <p:extLst>
      <p:ext uri="{BB962C8B-B14F-4D97-AF65-F5344CB8AC3E}">
        <p14:creationId xmlns:p14="http://schemas.microsoft.com/office/powerpoint/2010/main" val="3819560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The main</a:t>
            </a:r>
            <a:r>
              <a:rPr lang="en-GB" baseline="0" dirty="0"/>
              <a:t> a</a:t>
            </a:r>
            <a:r>
              <a:rPr lang="en-GB" dirty="0"/>
              <a:t>dvantages</a:t>
            </a:r>
            <a:r>
              <a:rPr lang="en-GB" baseline="0" dirty="0"/>
              <a:t> of admittance control are </a:t>
            </a:r>
          </a:p>
          <a:p>
            <a:pPr marL="247599" indent="-247599">
              <a:buAutoNum type="arabicPeriod"/>
            </a:pPr>
            <a:r>
              <a:rPr lang="en-GB" baseline="0" dirty="0"/>
              <a:t>… thanks to the inner position loop</a:t>
            </a:r>
          </a:p>
          <a:p>
            <a:pPr marL="247599" indent="-247599">
              <a:buAutoNum type="arabicPeriod"/>
            </a:pPr>
            <a:r>
              <a:rPr lang="en-GB" baseline="0" dirty="0"/>
              <a:t>Also AC can be implemented by using … a the the inner level </a:t>
            </a:r>
          </a:p>
          <a:p>
            <a:pPr marL="247599" indent="-247599">
              <a:buAutoNum type="arabicPeriod"/>
            </a:pPr>
            <a:r>
              <a:rPr lang="en-GB" baseline="0" dirty="0"/>
              <a:t>Finally AC … thanks to the outer force loop</a:t>
            </a:r>
          </a:p>
          <a:p>
            <a:pPr marL="247599" indent="-247599">
              <a:buAutoNum type="arabicPeriod"/>
            </a:pPr>
            <a:endParaRPr lang="en-GB" baseline="0" dirty="0"/>
          </a:p>
          <a:p>
            <a:r>
              <a:rPr lang="en-GB" baseline="0" dirty="0"/>
              <a:t>The main disadvantages of this architecture arises when a </a:t>
            </a:r>
            <a:r>
              <a:rPr lang="en-US" dirty="0"/>
              <a:t>low impedance is desired. In this case</a:t>
            </a:r>
            <a:r>
              <a:rPr lang="en-US" baseline="0" dirty="0"/>
              <a:t> </a:t>
            </a:r>
            <a:r>
              <a:rPr lang="en-GB" baseline="0" dirty="0"/>
              <a:t>we need to move the desired position very fast as an external force is sensed implying high gains for A(s).</a:t>
            </a:r>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35</a:t>
            </a:fld>
            <a:endParaRPr lang="en-GB" dirty="0"/>
          </a:p>
        </p:txBody>
      </p:sp>
    </p:spTree>
    <p:extLst>
      <p:ext uri="{BB962C8B-B14F-4D97-AF65-F5344CB8AC3E}">
        <p14:creationId xmlns:p14="http://schemas.microsoft.com/office/powerpoint/2010/main" val="4215305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As I told before the</a:t>
            </a:r>
            <a:r>
              <a:rPr lang="en-GB" baseline="0" dirty="0"/>
              <a:t> admittance architecture is </a:t>
            </a:r>
            <a:r>
              <a:rPr lang="en-GB" baseline="0" dirty="0" err="1"/>
              <a:t>hystorically</a:t>
            </a:r>
            <a:r>
              <a:rPr lang="en-GB" baseline="0" dirty="0"/>
              <a:t> the first one. …</a:t>
            </a:r>
          </a:p>
          <a:p>
            <a:endParaRPr lang="en-GB" baseline="0" dirty="0"/>
          </a:p>
          <a:p>
            <a:r>
              <a:rPr lang="en-GB" baseline="0" dirty="0"/>
              <a:t>However the admittance implementation is still very popular in the case we use old style robot like for example industrial robots</a:t>
            </a:r>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36</a:t>
            </a:fld>
            <a:endParaRPr lang="en-GB" dirty="0"/>
          </a:p>
        </p:txBody>
      </p:sp>
    </p:spTree>
    <p:extLst>
      <p:ext uri="{BB962C8B-B14F-4D97-AF65-F5344CB8AC3E}">
        <p14:creationId xmlns:p14="http://schemas.microsoft.com/office/powerpoint/2010/main" val="3479745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In particular when the spring is in position \theta_{r} its compression will be \tau_{r}</a:t>
            </a:r>
          </a:p>
          <a:p>
            <a:endParaRPr lang="en-US" dirty="0"/>
          </a:p>
          <a:p>
            <a:r>
              <a:rPr lang="en-US" dirty="0"/>
              <a:t>In this schema the only think you can vary is the spring rest position!!</a:t>
            </a:r>
          </a:p>
          <a:p>
            <a:r>
              <a:rPr lang="en-US" dirty="0"/>
              <a:t>And the rest position can be changed using only one reference!!</a:t>
            </a:r>
          </a:p>
          <a:p>
            <a:r>
              <a:rPr lang="en-US" dirty="0"/>
              <a:t>It is redundant to specify both values!!</a:t>
            </a:r>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37</a:t>
            </a:fld>
            <a:endParaRPr lang="en-GB" dirty="0"/>
          </a:p>
        </p:txBody>
      </p:sp>
    </p:spTree>
    <p:extLst>
      <p:ext uri="{BB962C8B-B14F-4D97-AF65-F5344CB8AC3E}">
        <p14:creationId xmlns:p14="http://schemas.microsoft.com/office/powerpoint/2010/main" val="3616027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3</a:t>
            </a:fld>
            <a:endParaRPr lang="en-GB" dirty="0"/>
          </a:p>
        </p:txBody>
      </p:sp>
    </p:spTree>
    <p:extLst>
      <p:ext uri="{BB962C8B-B14F-4D97-AF65-F5344CB8AC3E}">
        <p14:creationId xmlns:p14="http://schemas.microsoft.com/office/powerpoint/2010/main" val="3930102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Finally in this table </a:t>
            </a:r>
            <a:r>
              <a:rPr lang="en-GB" baseline="0" dirty="0"/>
              <a:t>I collected several results on the proprieties of admittance and impedance controllers and to provide a guideline for choosing the best implementation.</a:t>
            </a:r>
          </a:p>
          <a:p>
            <a:endParaRPr lang="en-GB" baseline="0" dirty="0"/>
          </a:p>
          <a:p>
            <a:r>
              <a:rPr lang="en-GB" baseline="0" dirty="0"/>
              <a:t>Of courses it is not possible to go deep into all these results but we can easily make some observation. </a:t>
            </a:r>
          </a:p>
          <a:p>
            <a:r>
              <a:rPr lang="en-GB" baseline="0" dirty="0"/>
              <a:t>For example admittance control seem to be better to render high impedance and while impedance control seem better for low impedance.</a:t>
            </a:r>
          </a:p>
          <a:p>
            <a:endParaRPr lang="en-GB" baseline="0" dirty="0"/>
          </a:p>
          <a:p>
            <a:r>
              <a:rPr lang="en-GB" baseline="0" dirty="0"/>
              <a:t>Also the main advantage of ac is referred as robustness while </a:t>
            </a:r>
            <a:r>
              <a:rPr lang="en-GB" baseline="0" dirty="0" err="1"/>
              <a:t>ic</a:t>
            </a:r>
            <a:r>
              <a:rPr lang="en-GB" baseline="0" dirty="0"/>
              <a:t> seem to be more accurate in force (if we use the correct mechanics).  </a:t>
            </a:r>
          </a:p>
          <a:p>
            <a:endParaRPr lang="en-GB" baseline="0" dirty="0"/>
          </a:p>
          <a:p>
            <a:r>
              <a:rPr lang="en-GB" baseline="0" dirty="0"/>
              <a:t>It has also been reported that stability is increases by robot compliance …, by robot friction …, and by actuator bandwidth …</a:t>
            </a:r>
          </a:p>
          <a:p>
            <a:endParaRPr lang="en-GB" baseline="0"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38</a:t>
            </a:fld>
            <a:endParaRPr lang="en-GB" dirty="0"/>
          </a:p>
        </p:txBody>
      </p:sp>
    </p:spTree>
    <p:extLst>
      <p:ext uri="{BB962C8B-B14F-4D97-AF65-F5344CB8AC3E}">
        <p14:creationId xmlns:p14="http://schemas.microsoft.com/office/powerpoint/2010/main" val="3721798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Another kind of compliant controller that have been proposed for stiff robot is the </a:t>
            </a:r>
            <a:r>
              <a:rPr lang="en-GB" dirty="0" err="1"/>
              <a:t>pfp</a:t>
            </a:r>
            <a:r>
              <a:rPr lang="en-GB" baseline="0" dirty="0"/>
              <a:t> architecture which is very similar ti the </a:t>
            </a:r>
            <a:r>
              <a:rPr lang="en-GB" baseline="0" dirty="0" err="1"/>
              <a:t>ic</a:t>
            </a:r>
            <a:r>
              <a:rPr lang="en-GB" baseline="0" dirty="0"/>
              <a:t> architecture except that the force controller is not on the feed forward path but it is on the feedback path. This basically allow to exclude the force controller in free motion, where the sensed torque is zero, and apply an almost pure position controller. On the other hand as a force is sensed the signal goes in the feedback path and the controller behaves very similarly to the </a:t>
            </a:r>
            <a:r>
              <a:rPr lang="en-GB" baseline="0" dirty="0" err="1"/>
              <a:t>ic</a:t>
            </a:r>
            <a:r>
              <a:rPr lang="en-GB" baseline="0" dirty="0"/>
              <a:t> case. </a:t>
            </a:r>
          </a:p>
          <a:p>
            <a:endParaRPr lang="en-GB" baseline="0" dirty="0"/>
          </a:p>
          <a:p>
            <a:r>
              <a:rPr lang="en-GB" baseline="0" dirty="0"/>
              <a:t>In the end we can say that </a:t>
            </a:r>
            <a:r>
              <a:rPr lang="en-GB" baseline="0" dirty="0" err="1"/>
              <a:t>exept</a:t>
            </a:r>
            <a:r>
              <a:rPr lang="en-GB" baseline="0" dirty="0"/>
              <a:t> for this implicit switching mechanism the </a:t>
            </a:r>
            <a:r>
              <a:rPr lang="en-GB" baseline="0" dirty="0" err="1"/>
              <a:t>pfp</a:t>
            </a:r>
            <a:r>
              <a:rPr lang="en-GB" baseline="0" dirty="0"/>
              <a:t> architecture is a kind …</a:t>
            </a:r>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39</a:t>
            </a:fld>
            <a:endParaRPr lang="en-GB" dirty="0"/>
          </a:p>
        </p:txBody>
      </p:sp>
    </p:spTree>
    <p:extLst>
      <p:ext uri="{BB962C8B-B14F-4D97-AF65-F5344CB8AC3E}">
        <p14:creationId xmlns:p14="http://schemas.microsoft.com/office/powerpoint/2010/main" val="9845097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Now we are …</a:t>
            </a:r>
          </a:p>
        </p:txBody>
      </p:sp>
      <p:sp>
        <p:nvSpPr>
          <p:cNvPr id="4" name="Segnaposto numero diapositiva 3"/>
          <p:cNvSpPr>
            <a:spLocks noGrp="1"/>
          </p:cNvSpPr>
          <p:nvPr>
            <p:ph type="sldNum" sz="quarter" idx="10"/>
          </p:nvPr>
        </p:nvSpPr>
        <p:spPr/>
        <p:txBody>
          <a:bodyPr/>
          <a:lstStyle/>
          <a:p>
            <a:fld id="{C9F0BEE8-DEB6-4F79-BDD2-AAA9C4D132B6}" type="slidenum">
              <a:rPr lang="en-GB" smtClean="0"/>
              <a:t>40</a:t>
            </a:fld>
            <a:endParaRPr lang="en-GB" dirty="0"/>
          </a:p>
        </p:txBody>
      </p:sp>
    </p:spTree>
    <p:extLst>
      <p:ext uri="{BB962C8B-B14F-4D97-AF65-F5344CB8AC3E}">
        <p14:creationId xmlns:p14="http://schemas.microsoft.com/office/powerpoint/2010/main" val="8930479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a:t>
            </a:r>
          </a:p>
          <a:p>
            <a:endParaRPr lang="en-GB" dirty="0"/>
          </a:p>
          <a:p>
            <a:r>
              <a:rPr lang="en-GB" dirty="0"/>
              <a:t>And as we told before if on one hand they are quite</a:t>
            </a:r>
            <a:r>
              <a:rPr lang="en-GB" baseline="0" dirty="0"/>
              <a:t> bad for position control because of non collocation</a:t>
            </a:r>
          </a:p>
          <a:p>
            <a:r>
              <a:rPr lang="en-GB" baseline="0" dirty="0"/>
              <a:t>On the other hand they provide very robust force control</a:t>
            </a:r>
          </a:p>
          <a:p>
            <a:endParaRPr lang="en-GB" dirty="0"/>
          </a:p>
          <a:p>
            <a:endParaRPr lang="en-GB" dirty="0"/>
          </a:p>
        </p:txBody>
      </p:sp>
      <p:sp>
        <p:nvSpPr>
          <p:cNvPr id="4" name="Segnaposto numero diapositiva 3"/>
          <p:cNvSpPr>
            <a:spLocks noGrp="1"/>
          </p:cNvSpPr>
          <p:nvPr>
            <p:ph type="sldNum" sz="quarter" idx="10"/>
          </p:nvPr>
        </p:nvSpPr>
        <p:spPr/>
        <p:txBody>
          <a:bodyPr/>
          <a:lstStyle/>
          <a:p>
            <a:fld id="{0BDAC04B-3E3E-4C51-86BE-777F93893A75}" type="slidenum">
              <a:rPr lang="en-GB" smtClean="0"/>
              <a:t>41</a:t>
            </a:fld>
            <a:endParaRPr lang="en-GB"/>
          </a:p>
        </p:txBody>
      </p:sp>
    </p:spTree>
    <p:extLst>
      <p:ext uri="{BB962C8B-B14F-4D97-AF65-F5344CB8AC3E}">
        <p14:creationId xmlns:p14="http://schemas.microsoft.com/office/powerpoint/2010/main" val="2470481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And for this reason several force control algorithms have been proposed in the literature.</a:t>
            </a:r>
          </a:p>
          <a:p>
            <a:r>
              <a:rPr lang="en-GB" dirty="0"/>
              <a:t>Several force controllers</a:t>
            </a:r>
            <a:r>
              <a:rPr lang="en-GB" baseline="0" dirty="0"/>
              <a:t> have been proposed like for example …</a:t>
            </a:r>
            <a:endParaRPr lang="en-GB" dirty="0"/>
          </a:p>
          <a:p>
            <a:r>
              <a:rPr lang="en-GB" dirty="0"/>
              <a:t>The</a:t>
            </a:r>
            <a:r>
              <a:rPr lang="en-GB" baseline="0" dirty="0"/>
              <a:t> most popular schemas are linear passivity based controller that are depicted in the slides. Basically we have a force control architecture that is based on a inner velocity feedback which is used to have a inner linearization of the system thanks to the compensation of stiction effects. Also we have another passive force control schema which is based on some feed-forward terms and an acceleration feedback which basically serves to have some prediction from the environments. </a:t>
            </a:r>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42</a:t>
            </a:fld>
            <a:endParaRPr lang="en-GB" dirty="0"/>
          </a:p>
        </p:txBody>
      </p:sp>
    </p:spTree>
    <p:extLst>
      <p:ext uri="{BB962C8B-B14F-4D97-AF65-F5344CB8AC3E}">
        <p14:creationId xmlns:p14="http://schemas.microsoft.com/office/powerpoint/2010/main" val="3979836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And given the fact that sea are very</a:t>
            </a:r>
            <a:r>
              <a:rPr lang="en-GB" baseline="0" dirty="0"/>
              <a:t> robust in force control it is a quite straight forward choice to clos an outer position based loop and design an impedance control architecture.</a:t>
            </a:r>
          </a:p>
          <a:p>
            <a:endParaRPr lang="en-GB" baseline="0" dirty="0"/>
          </a:p>
          <a:p>
            <a:r>
              <a:rPr lang="en-GB" baseline="0" dirty="0"/>
              <a:t>This architecture is actually very similar to the stiff joint case and the only difference between the schemas is that now we have the spring elasticity k *</a:t>
            </a:r>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43</a:t>
            </a:fld>
            <a:endParaRPr lang="en-GB" dirty="0"/>
          </a:p>
        </p:txBody>
      </p:sp>
    </p:spTree>
    <p:extLst>
      <p:ext uri="{BB962C8B-B14F-4D97-AF65-F5344CB8AC3E}">
        <p14:creationId xmlns:p14="http://schemas.microsoft.com/office/powerpoint/2010/main" val="885702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And also the advantage of this</a:t>
            </a:r>
            <a:r>
              <a:rPr lang="en-GB" baseline="0" dirty="0"/>
              <a:t> architecture are very similar to the stiff case …</a:t>
            </a:r>
          </a:p>
          <a:p>
            <a:r>
              <a:rPr lang="en-GB" baseline="0" dirty="0"/>
              <a:t>But now we have both accuracy and robustness thanks to the improved force control robustness</a:t>
            </a:r>
          </a:p>
          <a:p>
            <a:r>
              <a:rPr lang="en-GB" baseline="0" dirty="0"/>
              <a:t>On the other hand wrt the soft joint case here we have that it is even more difficult do display high impedances </a:t>
            </a:r>
          </a:p>
          <a:p>
            <a:r>
              <a:rPr lang="en-GB" baseline="0" dirty="0"/>
              <a:t>Not only because …</a:t>
            </a:r>
          </a:p>
          <a:p>
            <a:r>
              <a:rPr lang="en-GB" baseline="0" dirty="0"/>
              <a:t>But also …</a:t>
            </a:r>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44</a:t>
            </a:fld>
            <a:endParaRPr lang="en-GB" dirty="0"/>
          </a:p>
        </p:txBody>
      </p:sp>
    </p:spTree>
    <p:extLst>
      <p:ext uri="{BB962C8B-B14F-4D97-AF65-F5344CB8AC3E}">
        <p14:creationId xmlns:p14="http://schemas.microsoft.com/office/powerpoint/2010/main" val="5439193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And to overcam</a:t>
            </a:r>
            <a:r>
              <a:rPr lang="en-GB" baseline="0" dirty="0"/>
              <a:t>e such non collocation issue two kind of controller have been proposed.</a:t>
            </a:r>
          </a:p>
          <a:p>
            <a:r>
              <a:rPr lang="en-GB" baseline="0" dirty="0"/>
              <a:t>The first is a special version of the admittance architecture which uses an inner collocated motor feedback instead of the link feedback</a:t>
            </a:r>
          </a:p>
          <a:p>
            <a:pPr defTabSz="990392">
              <a:defRPr/>
            </a:pPr>
            <a:r>
              <a:rPr lang="en-GB" baseline="0" dirty="0"/>
              <a:t>And an outer force loop to shape the admittance considering </a:t>
            </a:r>
            <a:r>
              <a:rPr lang="en-US" dirty="0"/>
              <a:t>an augmented environments which includes the spring</a:t>
            </a:r>
          </a:p>
          <a:p>
            <a:pPr defTabSz="990392">
              <a:defRPr/>
            </a:pPr>
            <a:r>
              <a:rPr lang="en-US" dirty="0"/>
              <a:t>So basically</a:t>
            </a:r>
            <a:r>
              <a:rPr lang="en-US" baseline="0" dirty="0"/>
              <a:t> here will not be implemented the desired admittance but a certain admittance that coupled to the spring will give the desired admittance</a:t>
            </a:r>
            <a:endParaRPr lang="en-US" dirty="0"/>
          </a:p>
          <a:p>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45</a:t>
            </a:fld>
            <a:endParaRPr lang="en-GB" dirty="0"/>
          </a:p>
        </p:txBody>
      </p:sp>
    </p:spTree>
    <p:extLst>
      <p:ext uri="{BB962C8B-B14F-4D97-AF65-F5344CB8AC3E}">
        <p14:creationId xmlns:p14="http://schemas.microsoft.com/office/powerpoint/2010/main" val="3210634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The</a:t>
            </a:r>
            <a:r>
              <a:rPr lang="en-GB" baseline="0" dirty="0"/>
              <a:t> main advantage of the admittance controller are basically the same of the stiff joint case</a:t>
            </a:r>
          </a:p>
          <a:p>
            <a:r>
              <a:rPr lang="en-GB" baseline="0" dirty="0"/>
              <a:t>But we have a further disadvantage because not only</a:t>
            </a:r>
          </a:p>
          <a:p>
            <a:r>
              <a:rPr lang="en-GB" baseline="0" dirty="0"/>
              <a:t>But also we cannot achieve high impedances!! In particular higher impedance wrt the physical spring</a:t>
            </a:r>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46</a:t>
            </a:fld>
            <a:endParaRPr lang="en-GB" dirty="0"/>
          </a:p>
        </p:txBody>
      </p:sp>
    </p:spTree>
    <p:extLst>
      <p:ext uri="{BB962C8B-B14F-4D97-AF65-F5344CB8AC3E}">
        <p14:creationId xmlns:p14="http://schemas.microsoft.com/office/powerpoint/2010/main" val="4449031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a:t>
            </a:r>
          </a:p>
          <a:p>
            <a:pPr defTabSz="990392">
              <a:defRPr/>
            </a:pPr>
            <a:r>
              <a:rPr lang="en-US" dirty="0"/>
              <a:t>In fact the motivation is:</a:t>
            </a:r>
          </a:p>
          <a:p>
            <a:r>
              <a:rPr lang="en-GB" dirty="0"/>
              <a:t>…</a:t>
            </a:r>
          </a:p>
        </p:txBody>
      </p:sp>
      <p:sp>
        <p:nvSpPr>
          <p:cNvPr id="4" name="Segnaposto numero diapositiva 3"/>
          <p:cNvSpPr>
            <a:spLocks noGrp="1"/>
          </p:cNvSpPr>
          <p:nvPr>
            <p:ph type="sldNum" sz="quarter" idx="10"/>
          </p:nvPr>
        </p:nvSpPr>
        <p:spPr/>
        <p:txBody>
          <a:bodyPr/>
          <a:lstStyle/>
          <a:p>
            <a:fld id="{C9F0BEE8-DEB6-4F79-BDD2-AAA9C4D132B6}" type="slidenum">
              <a:rPr lang="en-GB" smtClean="0"/>
              <a:t>47</a:t>
            </a:fld>
            <a:endParaRPr lang="en-GB" dirty="0"/>
          </a:p>
        </p:txBody>
      </p:sp>
    </p:spTree>
    <p:extLst>
      <p:ext uri="{BB962C8B-B14F-4D97-AF65-F5344CB8AC3E}">
        <p14:creationId xmlns:p14="http://schemas.microsoft.com/office/powerpoint/2010/main" val="3536453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392">
              <a:defRPr/>
            </a:pPr>
            <a:r>
              <a:rPr lang="en-GB" dirty="0"/>
              <a:t>First of al what is compliant control. Actually it is the technology we have to shape the mechanical impedance of a mechatronic system.</a:t>
            </a:r>
          </a:p>
          <a:p>
            <a:pPr defTabSz="990392">
              <a:defRPr/>
            </a:pPr>
            <a:r>
              <a:rPr lang="en-GB" dirty="0"/>
              <a:t>Which basically means</a:t>
            </a:r>
            <a:r>
              <a:rPr lang="en-GB" baseline="0" dirty="0"/>
              <a:t> to shape </a:t>
            </a:r>
            <a:r>
              <a:rPr lang="en-GB" dirty="0"/>
              <a:t>the (dynamical) relation between position and force.</a:t>
            </a:r>
          </a:p>
          <a:p>
            <a:pPr defTabSz="990392">
              <a:defRPr/>
            </a:pPr>
            <a:endParaRPr lang="en-GB" dirty="0"/>
          </a:p>
          <a:p>
            <a:pPr defTabSz="990392">
              <a:defRPr/>
            </a:pPr>
            <a:r>
              <a:rPr lang="en-GB" baseline="0" dirty="0"/>
              <a:t>Among different control systems position control can be used only in free motion (when there is no environment) and hybrid fp control can be used only when the environment geometry is exactly known. However when the environment is unknown or it contains some dynamical systems like in the case of pHRI where the environment contains is identified with a human you need to use compliant control. In fact the main advantage of CC wrt position or hybrid control is that by shaping the impedance we implicitly shape the energy exchange with the environment which implies augmented safety and robustness.</a:t>
            </a:r>
            <a:endParaRPr lang="en-GB" dirty="0"/>
          </a:p>
          <a:p>
            <a:endParaRPr lang="en-GB" dirty="0"/>
          </a:p>
          <a:p>
            <a:r>
              <a:rPr lang="en-GB" dirty="0"/>
              <a:t>(Compliant</a:t>
            </a:r>
            <a:r>
              <a:rPr lang="en-GB" baseline="0" dirty="0"/>
              <a:t> control need to be used any time we need to interact with an unknown environment or dynamic environment </a:t>
            </a:r>
            <a:r>
              <a:rPr lang="en-GB" dirty="0"/>
              <a:t>)</a:t>
            </a:r>
          </a:p>
        </p:txBody>
      </p:sp>
      <p:sp>
        <p:nvSpPr>
          <p:cNvPr id="4" name="Segnaposto numero diapositiva 3"/>
          <p:cNvSpPr>
            <a:spLocks noGrp="1"/>
          </p:cNvSpPr>
          <p:nvPr>
            <p:ph type="sldNum" sz="quarter" idx="10"/>
          </p:nvPr>
        </p:nvSpPr>
        <p:spPr/>
        <p:txBody>
          <a:bodyPr/>
          <a:lstStyle/>
          <a:p>
            <a:fld id="{C9F0BEE8-DEB6-4F79-BDD2-AAA9C4D132B6}" type="slidenum">
              <a:rPr lang="en-GB" smtClean="0"/>
              <a:t>4</a:t>
            </a:fld>
            <a:endParaRPr lang="en-GB" dirty="0"/>
          </a:p>
        </p:txBody>
      </p:sp>
    </p:spTree>
    <p:extLst>
      <p:ext uri="{BB962C8B-B14F-4D97-AF65-F5344CB8AC3E}">
        <p14:creationId xmlns:p14="http://schemas.microsoft.com/office/powerpoint/2010/main" val="36500821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Another kind of non collocated impedance control is the case of the impedance control of …</a:t>
            </a:r>
          </a:p>
          <a:p>
            <a:r>
              <a:rPr lang="en-GB" dirty="0"/>
              <a:t>Despite this robot</a:t>
            </a:r>
            <a:r>
              <a:rPr lang="en-GB" baseline="0" dirty="0"/>
              <a:t> is not soft by design the harmonic drives …</a:t>
            </a:r>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48</a:t>
            </a:fld>
            <a:endParaRPr lang="en-GB" dirty="0"/>
          </a:p>
        </p:txBody>
      </p:sp>
    </p:spTree>
    <p:extLst>
      <p:ext uri="{BB962C8B-B14F-4D97-AF65-F5344CB8AC3E}">
        <p14:creationId xmlns:p14="http://schemas.microsoft.com/office/powerpoint/2010/main" val="30423696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Also this robot has</a:t>
            </a:r>
            <a:r>
              <a:rPr lang="en-GB" baseline="0" dirty="0"/>
              <a:t> the same torque … meaning that forces can be measured at each joint like if we can measure spring compression</a:t>
            </a:r>
          </a:p>
          <a:p>
            <a:r>
              <a:rPr lang="en-GB" baseline="0" dirty="0"/>
              <a:t>And here we have a control law which basically implement a parallel feedback of …</a:t>
            </a:r>
          </a:p>
          <a:p>
            <a:endParaRPr lang="en-GB" baseline="0"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49</a:t>
            </a:fld>
            <a:endParaRPr lang="en-GB" dirty="0"/>
          </a:p>
        </p:txBody>
      </p:sp>
    </p:spTree>
    <p:extLst>
      <p:ext uri="{BB962C8B-B14F-4D97-AF65-F5344CB8AC3E}">
        <p14:creationId xmlns:p14="http://schemas.microsoft.com/office/powerpoint/2010/main" val="12054375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In the original paper this</a:t>
            </a:r>
            <a:r>
              <a:rPr lang="en-GB" baseline="0" dirty="0"/>
              <a:t> control law is explained in a equivalent collocated impedance controller</a:t>
            </a:r>
          </a:p>
          <a:p>
            <a:r>
              <a:rPr lang="en-GB" baseline="0" dirty="0"/>
              <a:t>Where the inner force feedback …</a:t>
            </a:r>
          </a:p>
          <a:p>
            <a:r>
              <a:rPr lang="en-GB" baseline="0" dirty="0"/>
              <a:t>And the outer position feedback is closed on the motor instead than at the link position </a:t>
            </a:r>
          </a:p>
          <a:p>
            <a:r>
              <a:rPr lang="en-GB" baseline="0" dirty="0"/>
              <a:t>And within this control architecture we have the important result that positive …</a:t>
            </a:r>
          </a:p>
          <a:p>
            <a:r>
              <a:rPr lang="en-GB" baseline="0" dirty="0"/>
              <a:t>This result derives from an energetic interpretation of the control law where the inner force feedback shapes the kinetic energy and the outer loop shapes the potential (virtual) elastic energy</a:t>
            </a:r>
          </a:p>
          <a:p>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50</a:t>
            </a:fld>
            <a:endParaRPr lang="en-GB" dirty="0"/>
          </a:p>
        </p:txBody>
      </p:sp>
    </p:spTree>
    <p:extLst>
      <p:ext uri="{BB962C8B-B14F-4D97-AF65-F5344CB8AC3E}">
        <p14:creationId xmlns:p14="http://schemas.microsoft.com/office/powerpoint/2010/main" val="15027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a:p>
        </p:txBody>
      </p:sp>
      <p:sp>
        <p:nvSpPr>
          <p:cNvPr id="4" name="Segnaposto numero diapositiva 3"/>
          <p:cNvSpPr>
            <a:spLocks noGrp="1"/>
          </p:cNvSpPr>
          <p:nvPr>
            <p:ph type="sldNum" sz="quarter" idx="10"/>
          </p:nvPr>
        </p:nvSpPr>
        <p:spPr/>
        <p:txBody>
          <a:bodyPr/>
          <a:lstStyle/>
          <a:p>
            <a:fld id="{C9F0BEE8-DEB6-4F79-BDD2-AAA9C4D132B6}" type="slidenum">
              <a:rPr lang="en-GB" smtClean="0"/>
              <a:t>51</a:t>
            </a:fld>
            <a:endParaRPr lang="en-GB" dirty="0"/>
          </a:p>
        </p:txBody>
      </p:sp>
    </p:spTree>
    <p:extLst>
      <p:ext uri="{BB962C8B-B14F-4D97-AF65-F5344CB8AC3E}">
        <p14:creationId xmlns:p14="http://schemas.microsoft.com/office/powerpoint/2010/main" val="39301024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Finally we will briefly discuss when</a:t>
            </a:r>
            <a:r>
              <a:rPr lang="en-GB" baseline="0" dirty="0"/>
              <a:t> it better to use stiff or soft joint which of course it depends on the specific application</a:t>
            </a:r>
          </a:p>
          <a:p>
            <a:r>
              <a:rPr lang="en-GB" baseline="0" dirty="0"/>
              <a:t>Even if we cannot go through any single literature result we can sketch some general guidelines</a:t>
            </a:r>
          </a:p>
          <a:p>
            <a:endParaRPr lang="en-GB" baseline="0" dirty="0"/>
          </a:p>
          <a:p>
            <a:r>
              <a:rPr lang="en-GB" baseline="0" dirty="0"/>
              <a:t>In general we have that a stiff joint usually are simpler to design and are a straight forward choice if you need very high impedances.</a:t>
            </a:r>
          </a:p>
          <a:p>
            <a:endParaRPr lang="en-GB" baseline="0" dirty="0"/>
          </a:p>
          <a:p>
            <a:r>
              <a:rPr lang="en-GB" baseline="0" dirty="0"/>
              <a:t>On the other hand soft joints have a more complicated mechanical design and should be chosen if you want to display low impedance with accurate force fidelity. And you can also have some advantage if elasticity is tailored to a specific task achieving improved efficiency or performance. Also you can be more safe because of shock tolerance and lower reflected inertia. In fact we have that in the stiff case the virtual compliance is lost when above the (inner loop) control bandwidth</a:t>
            </a:r>
          </a:p>
          <a:p>
            <a:endParaRPr lang="en-GB" baseline="0" dirty="0"/>
          </a:p>
          <a:p>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52</a:t>
            </a:fld>
            <a:endParaRPr lang="en-GB" dirty="0"/>
          </a:p>
        </p:txBody>
      </p:sp>
    </p:spTree>
    <p:extLst>
      <p:ext uri="{BB962C8B-B14F-4D97-AF65-F5344CB8AC3E}">
        <p14:creationId xmlns:p14="http://schemas.microsoft.com/office/powerpoint/2010/main" val="40181048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Also another interesting observation is that compliance does not means high force bandwidth but only higher force control gains and higher</a:t>
            </a:r>
            <a:r>
              <a:rPr lang="en-GB" baseline="0" dirty="0"/>
              <a:t> force control robustness.</a:t>
            </a:r>
          </a:p>
          <a:p>
            <a:endParaRPr lang="en-GB" baseline="0" dirty="0"/>
          </a:p>
          <a:p>
            <a:r>
              <a:rPr lang="en-GB" baseline="0" dirty="0"/>
              <a:t>On the other hand stiffness imply higher position bandwidth.</a:t>
            </a:r>
          </a:p>
          <a:p>
            <a:endParaRPr lang="en-GB" baseline="0" dirty="0"/>
          </a:p>
          <a:p>
            <a:r>
              <a:rPr lang="en-GB" baseline="0" dirty="0"/>
              <a:t>Also lets observe that in the case of stiff joints we have admittance control which is good for high impedance while impedance control is good for low impedance but it is not robust. This means we cannot robustly reach very low impedances.</a:t>
            </a:r>
          </a:p>
          <a:p>
            <a:endParaRPr lang="en-GB" baseline="0" dirty="0"/>
          </a:p>
          <a:p>
            <a:r>
              <a:rPr lang="en-GB" baseline="0" dirty="0"/>
              <a:t>On the other hand with soft joint control we cannot reach high impedance and we risk instability</a:t>
            </a:r>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53</a:t>
            </a:fld>
            <a:endParaRPr lang="en-GB" dirty="0"/>
          </a:p>
        </p:txBody>
      </p:sp>
    </p:spTree>
    <p:extLst>
      <p:ext uri="{BB962C8B-B14F-4D97-AF65-F5344CB8AC3E}">
        <p14:creationId xmlns:p14="http://schemas.microsoft.com/office/powerpoint/2010/main" val="34098093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Related to that exists a very</a:t>
            </a:r>
            <a:r>
              <a:rPr lang="en-GB" baseline="0" dirty="0"/>
              <a:t> related statement by </a:t>
            </a:r>
            <a:r>
              <a:rPr lang="en-GB" baseline="0" dirty="0" err="1"/>
              <a:t>hogan</a:t>
            </a:r>
            <a:r>
              <a:rPr lang="en-GB" baseline="0" dirty="0"/>
              <a:t> which tells us that …</a:t>
            </a:r>
          </a:p>
          <a:p>
            <a:endParaRPr lang="en-GB" baseline="0" dirty="0"/>
          </a:p>
          <a:p>
            <a:r>
              <a:rPr lang="en-GB" baseline="0" dirty="0"/>
              <a:t>And exactly the same concept can be explained by passivity analysis. In fact it has be proven that for the case of soft joint the desired stiffness and damping should be less than the physical ones. </a:t>
            </a:r>
          </a:p>
          <a:p>
            <a:endParaRPr lang="en-GB" baseline="0" dirty="0"/>
          </a:p>
          <a:p>
            <a:r>
              <a:rPr lang="en-GB" baseline="0" dirty="0"/>
              <a:t>And similar results exists in the case of stiff joints even if they are less immediate to understand. About what is passivity we will listen to </a:t>
            </a:r>
            <a:r>
              <a:rPr lang="en-GB" baseline="0" dirty="0" err="1"/>
              <a:t>nevio</a:t>
            </a:r>
            <a:r>
              <a:rPr lang="en-GB" baseline="0" dirty="0"/>
              <a:t> presentation for the moment I just give an intuitive definition by stating that</a:t>
            </a:r>
          </a:p>
          <a:p>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54</a:t>
            </a:fld>
            <a:endParaRPr lang="en-GB" dirty="0"/>
          </a:p>
        </p:txBody>
      </p:sp>
    </p:spTree>
    <p:extLst>
      <p:ext uri="{BB962C8B-B14F-4D97-AF65-F5344CB8AC3E}">
        <p14:creationId xmlns:p14="http://schemas.microsoft.com/office/powerpoint/2010/main" val="40570741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You can notice that all the presented</a:t>
            </a:r>
            <a:r>
              <a:rPr lang="en-GB" baseline="0" dirty="0"/>
              <a:t> schemas represented a controlled robot coupled with an environment. Unfortunately we have that </a:t>
            </a:r>
          </a:p>
          <a:p>
            <a:r>
              <a:rPr lang="en-GB" dirty="0"/>
              <a:t>…</a:t>
            </a:r>
          </a:p>
          <a:p>
            <a:r>
              <a:rPr lang="en-GB" dirty="0"/>
              <a:t>Which basically means that stability of the robot</a:t>
            </a:r>
            <a:r>
              <a:rPr lang="en-GB" baseline="0" dirty="0"/>
              <a:t> is not a sufficient condition for compliant control</a:t>
            </a:r>
          </a:p>
          <a:p>
            <a:r>
              <a:rPr lang="en-GB" baseline="0" dirty="0"/>
              <a:t>…</a:t>
            </a:r>
          </a:p>
          <a:p>
            <a:r>
              <a:rPr lang="en-GB" baseline="0" dirty="0"/>
              <a:t>Such a concept is passivity and will be explained in detail in the </a:t>
            </a:r>
            <a:r>
              <a:rPr lang="en-GB" baseline="0"/>
              <a:t>next presentation</a:t>
            </a:r>
            <a:endParaRPr lang="en-GB" baseline="0"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55</a:t>
            </a:fld>
            <a:endParaRPr lang="en-GB" dirty="0"/>
          </a:p>
        </p:txBody>
      </p:sp>
    </p:spTree>
    <p:extLst>
      <p:ext uri="{BB962C8B-B14F-4D97-AF65-F5344CB8AC3E}">
        <p14:creationId xmlns:p14="http://schemas.microsoft.com/office/powerpoint/2010/main" val="27427337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a:p>
        </p:txBody>
      </p:sp>
      <p:sp>
        <p:nvSpPr>
          <p:cNvPr id="4" name="Segnaposto numero diapositiva 3"/>
          <p:cNvSpPr>
            <a:spLocks noGrp="1"/>
          </p:cNvSpPr>
          <p:nvPr>
            <p:ph type="sldNum" sz="quarter" idx="10"/>
          </p:nvPr>
        </p:nvSpPr>
        <p:spPr/>
        <p:txBody>
          <a:bodyPr/>
          <a:lstStyle/>
          <a:p>
            <a:fld id="{C9F0BEE8-DEB6-4F79-BDD2-AAA9C4D132B6}" type="slidenum">
              <a:rPr lang="en-GB" smtClean="0"/>
              <a:t>56</a:t>
            </a:fld>
            <a:endParaRPr lang="en-GB" dirty="0"/>
          </a:p>
        </p:txBody>
      </p:sp>
    </p:spTree>
    <p:extLst>
      <p:ext uri="{BB962C8B-B14F-4D97-AF65-F5344CB8AC3E}">
        <p14:creationId xmlns:p14="http://schemas.microsoft.com/office/powerpoint/2010/main" val="25968976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a:p>
        </p:txBody>
      </p:sp>
      <p:sp>
        <p:nvSpPr>
          <p:cNvPr id="4" name="Segnaposto numero diapositiva 3"/>
          <p:cNvSpPr>
            <a:spLocks noGrp="1"/>
          </p:cNvSpPr>
          <p:nvPr>
            <p:ph type="sldNum" sz="quarter" idx="10"/>
          </p:nvPr>
        </p:nvSpPr>
        <p:spPr/>
        <p:txBody>
          <a:bodyPr/>
          <a:lstStyle/>
          <a:p>
            <a:fld id="{C9F0BEE8-DEB6-4F79-BDD2-AAA9C4D132B6}" type="slidenum">
              <a:rPr lang="en-GB" smtClean="0"/>
              <a:t>57</a:t>
            </a:fld>
            <a:endParaRPr lang="en-GB" dirty="0"/>
          </a:p>
        </p:txBody>
      </p:sp>
    </p:spTree>
    <p:extLst>
      <p:ext uri="{BB962C8B-B14F-4D97-AF65-F5344CB8AC3E}">
        <p14:creationId xmlns:p14="http://schemas.microsoft.com/office/powerpoint/2010/main" val="1389402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90392">
              <a:defRPr/>
            </a:pPr>
            <a:r>
              <a:rPr lang="en-GB" dirty="0"/>
              <a:t>First of al what is compliant control. Actually it is the technology we have to shape the mechanical impedance of a mechatronic system.</a:t>
            </a:r>
          </a:p>
          <a:p>
            <a:pPr defTabSz="990392">
              <a:defRPr/>
            </a:pPr>
            <a:r>
              <a:rPr lang="en-GB" dirty="0"/>
              <a:t>Which basically means</a:t>
            </a:r>
            <a:r>
              <a:rPr lang="en-GB" baseline="0" dirty="0"/>
              <a:t> to shape </a:t>
            </a:r>
            <a:r>
              <a:rPr lang="en-GB" dirty="0"/>
              <a:t>the (dynamical) relation between position and force.</a:t>
            </a:r>
          </a:p>
          <a:p>
            <a:pPr defTabSz="990392">
              <a:defRPr/>
            </a:pPr>
            <a:endParaRPr lang="en-GB" dirty="0"/>
          </a:p>
          <a:p>
            <a:pPr defTabSz="990392">
              <a:defRPr/>
            </a:pPr>
            <a:r>
              <a:rPr lang="en-GB" baseline="0" dirty="0"/>
              <a:t>Among different control systems position control can be used only in free motion (when there is no environment) and hybrid fp control can be used only when the environment geometry is exactly known. However when the environment is unknown or it contains some dynamical systems like in the case of pHRI where the environment contains is identified with a human you need to use compliant control. In fact the main advantage of CC wrt position or hybrid control is that by shaping the impedance we implicitly shape the energy exchange with the environment which implies augmented safety and robustness.</a:t>
            </a:r>
            <a:endParaRPr lang="en-GB" dirty="0"/>
          </a:p>
          <a:p>
            <a:endParaRPr lang="en-GB" dirty="0"/>
          </a:p>
          <a:p>
            <a:r>
              <a:rPr lang="en-GB" dirty="0"/>
              <a:t>(Compliant</a:t>
            </a:r>
            <a:r>
              <a:rPr lang="en-GB" baseline="0" dirty="0"/>
              <a:t> control need to be used any time we need to interact with an unknown environment or dynamic environment </a:t>
            </a:r>
            <a:r>
              <a:rPr lang="en-GB" dirty="0"/>
              <a:t>)</a:t>
            </a:r>
          </a:p>
        </p:txBody>
      </p:sp>
      <p:sp>
        <p:nvSpPr>
          <p:cNvPr id="4" name="Segnaposto numero diapositiva 3"/>
          <p:cNvSpPr>
            <a:spLocks noGrp="1"/>
          </p:cNvSpPr>
          <p:nvPr>
            <p:ph type="sldNum" sz="quarter" idx="10"/>
          </p:nvPr>
        </p:nvSpPr>
        <p:spPr/>
        <p:txBody>
          <a:bodyPr/>
          <a:lstStyle/>
          <a:p>
            <a:fld id="{C9F0BEE8-DEB6-4F79-BDD2-AAA9C4D132B6}" type="slidenum">
              <a:rPr lang="en-GB" smtClean="0"/>
              <a:t>5</a:t>
            </a:fld>
            <a:endParaRPr lang="en-GB" dirty="0"/>
          </a:p>
        </p:txBody>
      </p:sp>
    </p:spTree>
    <p:extLst>
      <p:ext uri="{BB962C8B-B14F-4D97-AF65-F5344CB8AC3E}">
        <p14:creationId xmlns:p14="http://schemas.microsoft.com/office/powerpoint/2010/main" val="12538442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a:p>
        </p:txBody>
      </p:sp>
      <p:sp>
        <p:nvSpPr>
          <p:cNvPr id="4" name="Segnaposto numero diapositiva 3"/>
          <p:cNvSpPr>
            <a:spLocks noGrp="1"/>
          </p:cNvSpPr>
          <p:nvPr>
            <p:ph type="sldNum" sz="quarter" idx="10"/>
          </p:nvPr>
        </p:nvSpPr>
        <p:spPr/>
        <p:txBody>
          <a:bodyPr/>
          <a:lstStyle/>
          <a:p>
            <a:fld id="{C9F0BEE8-DEB6-4F79-BDD2-AAA9C4D132B6}" type="slidenum">
              <a:rPr lang="en-GB" smtClean="0"/>
              <a:t>58</a:t>
            </a:fld>
            <a:endParaRPr lang="en-GB" dirty="0"/>
          </a:p>
        </p:txBody>
      </p:sp>
    </p:spTree>
    <p:extLst>
      <p:ext uri="{BB962C8B-B14F-4D97-AF65-F5344CB8AC3E}">
        <p14:creationId xmlns:p14="http://schemas.microsoft.com/office/powerpoint/2010/main" val="3926619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In this table you can see the different combinations of C and NC mechanics with C and NC control. And you can see that the final compliance of the system</a:t>
            </a:r>
            <a:r>
              <a:rPr lang="en-GB" baseline="0" dirty="0"/>
              <a:t> mainly depends on the compliant nature of the controller. As example you can see that if the mechanics is compliant but the controller is not we basically have position control which try to compensate for elasticities thus producing a stiff system. Otherwise compliant control on non compliant mechanics produces a final compliant result.</a:t>
            </a:r>
          </a:p>
          <a:p>
            <a:endParaRPr lang="en-GB" baseline="0" dirty="0"/>
          </a:p>
          <a:p>
            <a:r>
              <a:rPr lang="en-GB" baseline="0" dirty="0"/>
              <a:t>In this tutorial we focus on the cases when the controller is compliant while the mechanics can be stiff or soft.</a:t>
            </a:r>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6</a:t>
            </a:fld>
            <a:endParaRPr lang="en-GB" dirty="0"/>
          </a:p>
        </p:txBody>
      </p:sp>
    </p:spTree>
    <p:extLst>
      <p:ext uri="{BB962C8B-B14F-4D97-AF65-F5344CB8AC3E}">
        <p14:creationId xmlns:p14="http://schemas.microsoft.com/office/powerpoint/2010/main" val="2120671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And we need to say that the</a:t>
            </a:r>
            <a:r>
              <a:rPr lang="en-GB" baseline="0" dirty="0"/>
              <a:t> literature on stiff robot control have some peculiar differences wrt literature on soft joint control an these differences are mainly due to historical reasons. In fact…</a:t>
            </a:r>
          </a:p>
          <a:p>
            <a:endParaRPr lang="en-GB" baseline="0" dirty="0"/>
          </a:p>
          <a:p>
            <a:r>
              <a:rPr lang="en-GB" baseline="0" dirty="0"/>
              <a:t>However despite different background and nomenclature stiff and soft joint control share similar control architecture and control principles</a:t>
            </a:r>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7</a:t>
            </a:fld>
            <a:endParaRPr lang="en-GB" dirty="0"/>
          </a:p>
        </p:txBody>
      </p:sp>
    </p:spTree>
    <p:extLst>
      <p:ext uri="{BB962C8B-B14F-4D97-AF65-F5344CB8AC3E}">
        <p14:creationId xmlns:p14="http://schemas.microsoft.com/office/powerpoint/2010/main" val="3780824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We need to start first with the definition of compliance</a:t>
            </a:r>
            <a:r>
              <a:rPr lang="en-GB" baseline="0" dirty="0"/>
              <a:t>. If we consider a mechanical system in the companion form where f_e are the external force from the environment stiffness is traditionally defined as the derivative wrt displacement. </a:t>
            </a:r>
          </a:p>
          <a:p>
            <a:endParaRPr lang="en-GB" baseline="0" dirty="0"/>
          </a:p>
          <a:p>
            <a:r>
              <a:rPr lang="en-GB" baseline="0" dirty="0"/>
              <a:t>Compliance (in strict sense) is … and in general is</a:t>
            </a:r>
          </a:p>
          <a:p>
            <a:endParaRPr lang="en-GB" baseline="0" dirty="0"/>
          </a:p>
          <a:p>
            <a:r>
              <a:rPr lang="en-GB" baseline="0" dirty="0"/>
              <a:t>Also we have Impedance and Admittance that can be seen as the dynamical counterpart of stiffness and compliance and both describe …  </a:t>
            </a:r>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8</a:t>
            </a:fld>
            <a:endParaRPr lang="en-GB" dirty="0"/>
          </a:p>
        </p:txBody>
      </p:sp>
    </p:spTree>
    <p:extLst>
      <p:ext uri="{BB962C8B-B14F-4D97-AF65-F5344CB8AC3E}">
        <p14:creationId xmlns:p14="http://schemas.microsoft.com/office/powerpoint/2010/main" val="3316318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Also we have a further concept which is sometime</a:t>
            </a:r>
            <a:r>
              <a:rPr lang="en-GB" baseline="0" dirty="0"/>
              <a:t> confused with compliance. It is mechanical </a:t>
            </a:r>
            <a:r>
              <a:rPr lang="en-GB" dirty="0"/>
              <a:t>backdrivability.</a:t>
            </a:r>
          </a:p>
          <a:p>
            <a:r>
              <a:rPr lang="en-GB" dirty="0"/>
              <a:t>In a backdrivable</a:t>
            </a:r>
            <a:r>
              <a:rPr lang="en-GB" baseline="0" dirty="0"/>
              <a:t> motor we have that the motor (rotor) inertia is moved not only moved by actuator torque but also by environmental torque. Meaning that there is …</a:t>
            </a:r>
          </a:p>
          <a:p>
            <a:endParaRPr lang="en-GB" baseline="0" dirty="0"/>
          </a:p>
          <a:p>
            <a:r>
              <a:rPr lang="en-GB" baseline="0" dirty="0"/>
              <a:t>Despite this can seem obvious this is not always true in practice if we use high gear ratio transmissions. In such cases we have that the inherent transmission friction is magnified by the transmission ratio and it is not possible to move the motor from the outside especially in static conditions where we need to overcome the stiction threshold. In general you can find in the literature that backdrivability depends on transmission  efficiency and you have backdrivability when the efficiency is greater than 50%.</a:t>
            </a:r>
          </a:p>
          <a:p>
            <a:endParaRPr lang="en-GB" baseline="0" dirty="0"/>
          </a:p>
          <a:p>
            <a:r>
              <a:rPr lang="en-GB" baseline="0" dirty="0"/>
              <a:t>If we think in term of block diagram one can easily see that backdrivability is represented by this arrow which reports the environmental torques at motor input. </a:t>
            </a:r>
            <a:endParaRPr lang="en-GB" dirty="0"/>
          </a:p>
        </p:txBody>
      </p:sp>
      <p:sp>
        <p:nvSpPr>
          <p:cNvPr id="4" name="Segnaposto numero diapositiva 3"/>
          <p:cNvSpPr>
            <a:spLocks noGrp="1"/>
          </p:cNvSpPr>
          <p:nvPr>
            <p:ph type="sldNum" sz="quarter" idx="10"/>
          </p:nvPr>
        </p:nvSpPr>
        <p:spPr/>
        <p:txBody>
          <a:bodyPr/>
          <a:lstStyle/>
          <a:p>
            <a:fld id="{C9F0BEE8-DEB6-4F79-BDD2-AAA9C4D132B6}" type="slidenum">
              <a:rPr lang="en-GB" smtClean="0"/>
              <a:t>9</a:t>
            </a:fld>
            <a:endParaRPr lang="en-GB" dirty="0"/>
          </a:p>
        </p:txBody>
      </p:sp>
    </p:spTree>
    <p:extLst>
      <p:ext uri="{BB962C8B-B14F-4D97-AF65-F5344CB8AC3E}">
        <p14:creationId xmlns:p14="http://schemas.microsoft.com/office/powerpoint/2010/main" val="198090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it-IT"/>
              <a:t>Fare clic per modificare lo stile del titolo</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r>
              <a:rPr lang="en-US"/>
              <a:t>18/07/2014 </a:t>
            </a:r>
            <a:endParaRPr lang="en-GB" dirty="0"/>
          </a:p>
        </p:txBody>
      </p:sp>
      <p:sp>
        <p:nvSpPr>
          <p:cNvPr id="5" name="Footer Placeholder 4"/>
          <p:cNvSpPr>
            <a:spLocks noGrp="1"/>
          </p:cNvSpPr>
          <p:nvPr>
            <p:ph type="ftr" sz="quarter" idx="11"/>
          </p:nvPr>
        </p:nvSpPr>
        <p:spPr/>
        <p:txBody>
          <a:bodyPr/>
          <a:lstStyle/>
          <a:p>
            <a:r>
              <a:rPr lang="en-GB"/>
              <a:t>© Andrea Calanca - Altair Lab</a:t>
            </a:r>
            <a:endParaRPr lang="en-GB" dirty="0"/>
          </a:p>
        </p:txBody>
      </p:sp>
      <p:sp>
        <p:nvSpPr>
          <p:cNvPr id="6" name="Slide Number Placeholder 5"/>
          <p:cNvSpPr>
            <a:spLocks noGrp="1"/>
          </p:cNvSpPr>
          <p:nvPr>
            <p:ph type="sldNum" sz="quarter" idx="12"/>
          </p:nvPr>
        </p:nvSpPr>
        <p:spPr/>
        <p:txBody>
          <a:bodyPr/>
          <a:lstStyle/>
          <a:p>
            <a:fld id="{7B43549E-B3D1-4E80-893C-386392699161}" type="slidenum">
              <a:rPr lang="en-GB" smtClean="0"/>
              <a:pPr/>
              <a:t>‹N›</a:t>
            </a:fld>
            <a:endParaRPr lang="en-GB"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630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r>
              <a:rPr lang="en-US"/>
              <a:t>18/07/2014 </a:t>
            </a:r>
            <a:endParaRPr lang="en-GB" dirty="0"/>
          </a:p>
        </p:txBody>
      </p:sp>
      <p:sp>
        <p:nvSpPr>
          <p:cNvPr id="5" name="Footer Placeholder 4"/>
          <p:cNvSpPr>
            <a:spLocks noGrp="1"/>
          </p:cNvSpPr>
          <p:nvPr>
            <p:ph type="ftr" sz="quarter" idx="11"/>
          </p:nvPr>
        </p:nvSpPr>
        <p:spPr/>
        <p:txBody>
          <a:bodyPr/>
          <a:lstStyle/>
          <a:p>
            <a:r>
              <a:rPr lang="en-GB"/>
              <a:t>© Andrea Calanca - Altair Lab</a:t>
            </a:r>
            <a:endParaRPr lang="en-GB" dirty="0"/>
          </a:p>
        </p:txBody>
      </p:sp>
      <p:sp>
        <p:nvSpPr>
          <p:cNvPr id="6" name="Slide Number Placeholder 5"/>
          <p:cNvSpPr>
            <a:spLocks noGrp="1"/>
          </p:cNvSpPr>
          <p:nvPr>
            <p:ph type="sldNum" sz="quarter" idx="12"/>
          </p:nvPr>
        </p:nvSpPr>
        <p:spPr/>
        <p:txBody>
          <a:bodyPr/>
          <a:lstStyle/>
          <a:p>
            <a:fld id="{7B43549E-B3D1-4E80-893C-386392699161}" type="slidenum">
              <a:rPr lang="en-GB" smtClean="0"/>
              <a:pPr/>
              <a:t>‹N›</a:t>
            </a:fld>
            <a:endParaRPr lang="en-GB" dirty="0"/>
          </a:p>
        </p:txBody>
      </p:sp>
    </p:spTree>
    <p:extLst>
      <p:ext uri="{BB962C8B-B14F-4D97-AF65-F5344CB8AC3E}">
        <p14:creationId xmlns:p14="http://schemas.microsoft.com/office/powerpoint/2010/main" val="3601306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r>
              <a:rPr lang="en-US"/>
              <a:t>18/07/2014 </a:t>
            </a:r>
            <a:endParaRPr lang="en-GB" dirty="0"/>
          </a:p>
        </p:txBody>
      </p:sp>
      <p:sp>
        <p:nvSpPr>
          <p:cNvPr id="5" name="Footer Placeholder 4"/>
          <p:cNvSpPr>
            <a:spLocks noGrp="1"/>
          </p:cNvSpPr>
          <p:nvPr>
            <p:ph type="ftr" sz="quarter" idx="11"/>
          </p:nvPr>
        </p:nvSpPr>
        <p:spPr/>
        <p:txBody>
          <a:bodyPr/>
          <a:lstStyle/>
          <a:p>
            <a:r>
              <a:rPr lang="en-GB"/>
              <a:t>© Andrea Calanca - Altair Lab</a:t>
            </a:r>
            <a:endParaRPr lang="en-GB" dirty="0"/>
          </a:p>
        </p:txBody>
      </p:sp>
      <p:sp>
        <p:nvSpPr>
          <p:cNvPr id="6" name="Slide Number Placeholder 5"/>
          <p:cNvSpPr>
            <a:spLocks noGrp="1"/>
          </p:cNvSpPr>
          <p:nvPr>
            <p:ph type="sldNum" sz="quarter" idx="12"/>
          </p:nvPr>
        </p:nvSpPr>
        <p:spPr/>
        <p:txBody>
          <a:bodyPr/>
          <a:lstStyle/>
          <a:p>
            <a:fld id="{7B43549E-B3D1-4E80-893C-386392699161}" type="slidenum">
              <a:rPr lang="en-GB" smtClean="0"/>
              <a:pPr/>
              <a:t>‹N›</a:t>
            </a:fld>
            <a:endParaRPr lang="en-GB" dirty="0"/>
          </a:p>
        </p:txBody>
      </p:sp>
    </p:spTree>
    <p:extLst>
      <p:ext uri="{BB962C8B-B14F-4D97-AF65-F5344CB8AC3E}">
        <p14:creationId xmlns:p14="http://schemas.microsoft.com/office/powerpoint/2010/main" val="2153702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r>
              <a:rPr lang="en-US"/>
              <a:t>18/07/2014 </a:t>
            </a:r>
            <a:endParaRPr lang="en-GB" dirty="0"/>
          </a:p>
        </p:txBody>
      </p:sp>
      <p:sp>
        <p:nvSpPr>
          <p:cNvPr id="5" name="Footer Placeholder 4"/>
          <p:cNvSpPr>
            <a:spLocks noGrp="1"/>
          </p:cNvSpPr>
          <p:nvPr>
            <p:ph type="ftr" sz="quarter" idx="11"/>
          </p:nvPr>
        </p:nvSpPr>
        <p:spPr/>
        <p:txBody>
          <a:bodyPr/>
          <a:lstStyle/>
          <a:p>
            <a:r>
              <a:rPr lang="en-GB"/>
              <a:t>© Andrea Calanca - Altair Lab</a:t>
            </a:r>
            <a:endParaRPr lang="en-GB" dirty="0"/>
          </a:p>
        </p:txBody>
      </p:sp>
      <p:sp>
        <p:nvSpPr>
          <p:cNvPr id="6" name="Slide Number Placeholder 5"/>
          <p:cNvSpPr>
            <a:spLocks noGrp="1"/>
          </p:cNvSpPr>
          <p:nvPr>
            <p:ph type="sldNum" sz="quarter" idx="12"/>
          </p:nvPr>
        </p:nvSpPr>
        <p:spPr/>
        <p:txBody>
          <a:bodyPr/>
          <a:lstStyle/>
          <a:p>
            <a:fld id="{7B43549E-B3D1-4E80-893C-386392699161}" type="slidenum">
              <a:rPr lang="en-GB" smtClean="0"/>
              <a:pPr/>
              <a:t>‹N›</a:t>
            </a:fld>
            <a:endParaRPr lang="en-GB" dirty="0"/>
          </a:p>
        </p:txBody>
      </p:sp>
    </p:spTree>
    <p:extLst>
      <p:ext uri="{BB962C8B-B14F-4D97-AF65-F5344CB8AC3E}">
        <p14:creationId xmlns:p14="http://schemas.microsoft.com/office/powerpoint/2010/main" val="1246666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it-IT"/>
              <a:t>Fare clic per modificare lo stile del titolo</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Date Placeholder 3"/>
          <p:cNvSpPr>
            <a:spLocks noGrp="1"/>
          </p:cNvSpPr>
          <p:nvPr>
            <p:ph type="dt" sz="half" idx="10"/>
          </p:nvPr>
        </p:nvSpPr>
        <p:spPr/>
        <p:txBody>
          <a:bodyPr/>
          <a:lstStyle/>
          <a:p>
            <a:r>
              <a:rPr lang="en-US"/>
              <a:t>18/07/2014 </a:t>
            </a:r>
            <a:endParaRPr lang="en-GB" dirty="0"/>
          </a:p>
        </p:txBody>
      </p:sp>
      <p:sp>
        <p:nvSpPr>
          <p:cNvPr id="5" name="Footer Placeholder 4"/>
          <p:cNvSpPr>
            <a:spLocks noGrp="1"/>
          </p:cNvSpPr>
          <p:nvPr>
            <p:ph type="ftr" sz="quarter" idx="11"/>
          </p:nvPr>
        </p:nvSpPr>
        <p:spPr/>
        <p:txBody>
          <a:bodyPr/>
          <a:lstStyle/>
          <a:p>
            <a:r>
              <a:rPr lang="en-GB"/>
              <a:t>© Andrea Calanca - Altair Lab</a:t>
            </a:r>
            <a:endParaRPr lang="en-GB" dirty="0"/>
          </a:p>
        </p:txBody>
      </p:sp>
      <p:sp>
        <p:nvSpPr>
          <p:cNvPr id="6" name="Slide Number Placeholder 5"/>
          <p:cNvSpPr>
            <a:spLocks noGrp="1"/>
          </p:cNvSpPr>
          <p:nvPr>
            <p:ph type="sldNum" sz="quarter" idx="12"/>
          </p:nvPr>
        </p:nvSpPr>
        <p:spPr/>
        <p:txBody>
          <a:bodyPr/>
          <a:lstStyle/>
          <a:p>
            <a:fld id="{7B43549E-B3D1-4E80-893C-386392699161}" type="slidenum">
              <a:rPr lang="en-GB" smtClean="0"/>
              <a:pPr/>
              <a:t>‹N›</a:t>
            </a:fld>
            <a:endParaRPr lang="en-GB"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07866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r>
              <a:rPr lang="en-US"/>
              <a:t>18/07/2014 </a:t>
            </a:r>
            <a:endParaRPr lang="en-GB" dirty="0"/>
          </a:p>
        </p:txBody>
      </p:sp>
      <p:sp>
        <p:nvSpPr>
          <p:cNvPr id="6" name="Footer Placeholder 5"/>
          <p:cNvSpPr>
            <a:spLocks noGrp="1"/>
          </p:cNvSpPr>
          <p:nvPr>
            <p:ph type="ftr" sz="quarter" idx="11"/>
          </p:nvPr>
        </p:nvSpPr>
        <p:spPr/>
        <p:txBody>
          <a:bodyPr/>
          <a:lstStyle/>
          <a:p>
            <a:r>
              <a:rPr lang="en-GB"/>
              <a:t>© Andrea Calanca - Altair Lab</a:t>
            </a:r>
            <a:endParaRPr lang="en-GB" dirty="0"/>
          </a:p>
        </p:txBody>
      </p:sp>
      <p:sp>
        <p:nvSpPr>
          <p:cNvPr id="7" name="Slide Number Placeholder 6"/>
          <p:cNvSpPr>
            <a:spLocks noGrp="1"/>
          </p:cNvSpPr>
          <p:nvPr>
            <p:ph type="sldNum" sz="quarter" idx="12"/>
          </p:nvPr>
        </p:nvSpPr>
        <p:spPr/>
        <p:txBody>
          <a:bodyPr/>
          <a:lstStyle/>
          <a:p>
            <a:fld id="{7B43549E-B3D1-4E80-893C-386392699161}" type="slidenum">
              <a:rPr lang="en-GB" smtClean="0"/>
              <a:pPr/>
              <a:t>‹N›</a:t>
            </a:fld>
            <a:endParaRPr lang="en-GB" dirty="0"/>
          </a:p>
        </p:txBody>
      </p:sp>
    </p:spTree>
    <p:extLst>
      <p:ext uri="{BB962C8B-B14F-4D97-AF65-F5344CB8AC3E}">
        <p14:creationId xmlns:p14="http://schemas.microsoft.com/office/powerpoint/2010/main" val="119259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r>
              <a:rPr lang="en-US"/>
              <a:t>18/07/2014 </a:t>
            </a:r>
            <a:endParaRPr lang="en-GB" dirty="0"/>
          </a:p>
        </p:txBody>
      </p:sp>
      <p:sp>
        <p:nvSpPr>
          <p:cNvPr id="8" name="Footer Placeholder 7"/>
          <p:cNvSpPr>
            <a:spLocks noGrp="1"/>
          </p:cNvSpPr>
          <p:nvPr>
            <p:ph type="ftr" sz="quarter" idx="11"/>
          </p:nvPr>
        </p:nvSpPr>
        <p:spPr/>
        <p:txBody>
          <a:bodyPr/>
          <a:lstStyle/>
          <a:p>
            <a:r>
              <a:rPr lang="en-GB"/>
              <a:t>© Andrea Calanca - Altair Lab</a:t>
            </a:r>
            <a:endParaRPr lang="en-GB" dirty="0"/>
          </a:p>
        </p:txBody>
      </p:sp>
      <p:sp>
        <p:nvSpPr>
          <p:cNvPr id="9" name="Slide Number Placeholder 8"/>
          <p:cNvSpPr>
            <a:spLocks noGrp="1"/>
          </p:cNvSpPr>
          <p:nvPr>
            <p:ph type="sldNum" sz="quarter" idx="12"/>
          </p:nvPr>
        </p:nvSpPr>
        <p:spPr/>
        <p:txBody>
          <a:bodyPr/>
          <a:lstStyle/>
          <a:p>
            <a:fld id="{7B43549E-B3D1-4E80-893C-386392699161}" type="slidenum">
              <a:rPr lang="en-GB" smtClean="0"/>
              <a:pPr/>
              <a:t>‹N›</a:t>
            </a:fld>
            <a:endParaRPr lang="en-GB"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738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Date Placeholder 2"/>
          <p:cNvSpPr>
            <a:spLocks noGrp="1"/>
          </p:cNvSpPr>
          <p:nvPr>
            <p:ph type="dt" sz="half" idx="10"/>
          </p:nvPr>
        </p:nvSpPr>
        <p:spPr/>
        <p:txBody>
          <a:bodyPr/>
          <a:lstStyle/>
          <a:p>
            <a:r>
              <a:rPr lang="en-US"/>
              <a:t>18/07/2014 </a:t>
            </a:r>
            <a:endParaRPr lang="en-GB" dirty="0"/>
          </a:p>
        </p:txBody>
      </p:sp>
      <p:sp>
        <p:nvSpPr>
          <p:cNvPr id="4" name="Footer Placeholder 3"/>
          <p:cNvSpPr>
            <a:spLocks noGrp="1"/>
          </p:cNvSpPr>
          <p:nvPr>
            <p:ph type="ftr" sz="quarter" idx="11"/>
          </p:nvPr>
        </p:nvSpPr>
        <p:spPr/>
        <p:txBody>
          <a:bodyPr/>
          <a:lstStyle/>
          <a:p>
            <a:r>
              <a:rPr lang="en-GB"/>
              <a:t>© Andrea Calanca - Altair Lab</a:t>
            </a:r>
            <a:endParaRPr lang="en-GB" dirty="0"/>
          </a:p>
        </p:txBody>
      </p:sp>
      <p:sp>
        <p:nvSpPr>
          <p:cNvPr id="5" name="Slide Number Placeholder 4"/>
          <p:cNvSpPr>
            <a:spLocks noGrp="1"/>
          </p:cNvSpPr>
          <p:nvPr>
            <p:ph type="sldNum" sz="quarter" idx="12"/>
          </p:nvPr>
        </p:nvSpPr>
        <p:spPr/>
        <p:txBody>
          <a:bodyPr/>
          <a:lstStyle/>
          <a:p>
            <a:fld id="{7B43549E-B3D1-4E80-893C-386392699161}" type="slidenum">
              <a:rPr lang="en-GB" smtClean="0"/>
              <a:pPr/>
              <a:t>‹N›</a:t>
            </a:fld>
            <a:endParaRPr lang="en-GB" dirty="0"/>
          </a:p>
        </p:txBody>
      </p:sp>
    </p:spTree>
    <p:extLst>
      <p:ext uri="{BB962C8B-B14F-4D97-AF65-F5344CB8AC3E}">
        <p14:creationId xmlns:p14="http://schemas.microsoft.com/office/powerpoint/2010/main" val="1084438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18/07/2014 </a:t>
            </a:r>
            <a:endParaRPr lang="en-GB" dirty="0"/>
          </a:p>
        </p:txBody>
      </p:sp>
      <p:sp>
        <p:nvSpPr>
          <p:cNvPr id="3" name="Footer Placeholder 2"/>
          <p:cNvSpPr>
            <a:spLocks noGrp="1"/>
          </p:cNvSpPr>
          <p:nvPr>
            <p:ph type="ftr" sz="quarter" idx="11"/>
          </p:nvPr>
        </p:nvSpPr>
        <p:spPr/>
        <p:txBody>
          <a:bodyPr/>
          <a:lstStyle/>
          <a:p>
            <a:r>
              <a:rPr lang="en-GB"/>
              <a:t>© Andrea Calanca - Altair Lab</a:t>
            </a:r>
            <a:endParaRPr lang="en-GB" dirty="0"/>
          </a:p>
        </p:txBody>
      </p:sp>
      <p:sp>
        <p:nvSpPr>
          <p:cNvPr id="4" name="Slide Number Placeholder 3"/>
          <p:cNvSpPr>
            <a:spLocks noGrp="1"/>
          </p:cNvSpPr>
          <p:nvPr>
            <p:ph type="sldNum" sz="quarter" idx="12"/>
          </p:nvPr>
        </p:nvSpPr>
        <p:spPr/>
        <p:txBody>
          <a:bodyPr/>
          <a:lstStyle/>
          <a:p>
            <a:fld id="{7B43549E-B3D1-4E80-893C-386392699161}" type="slidenum">
              <a:rPr lang="en-GB" smtClean="0"/>
              <a:pPr/>
              <a:t>‹N›</a:t>
            </a:fld>
            <a:endParaRPr lang="en-GB" dirty="0"/>
          </a:p>
        </p:txBody>
      </p:sp>
    </p:spTree>
    <p:extLst>
      <p:ext uri="{BB962C8B-B14F-4D97-AF65-F5344CB8AC3E}">
        <p14:creationId xmlns:p14="http://schemas.microsoft.com/office/powerpoint/2010/main" val="3862293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it-IT"/>
              <a:t>Fare clic per modificare lo stile del titolo</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r>
              <a:rPr lang="en-US"/>
              <a:t>18/07/2014 </a:t>
            </a:r>
            <a:endParaRPr lang="en-GB" dirty="0"/>
          </a:p>
        </p:txBody>
      </p:sp>
      <p:sp>
        <p:nvSpPr>
          <p:cNvPr id="6" name="Footer Placeholder 5"/>
          <p:cNvSpPr>
            <a:spLocks noGrp="1"/>
          </p:cNvSpPr>
          <p:nvPr>
            <p:ph type="ftr" sz="quarter" idx="11"/>
          </p:nvPr>
        </p:nvSpPr>
        <p:spPr/>
        <p:txBody>
          <a:bodyPr/>
          <a:lstStyle/>
          <a:p>
            <a:r>
              <a:rPr lang="en-GB"/>
              <a:t>© Andrea Calanca - Altair Lab</a:t>
            </a:r>
            <a:endParaRPr lang="en-GB" dirty="0"/>
          </a:p>
        </p:txBody>
      </p:sp>
      <p:sp>
        <p:nvSpPr>
          <p:cNvPr id="7" name="Slide Number Placeholder 6"/>
          <p:cNvSpPr>
            <a:spLocks noGrp="1"/>
          </p:cNvSpPr>
          <p:nvPr>
            <p:ph type="sldNum" sz="quarter" idx="12"/>
          </p:nvPr>
        </p:nvSpPr>
        <p:spPr/>
        <p:txBody>
          <a:bodyPr/>
          <a:lstStyle/>
          <a:p>
            <a:fld id="{7B43549E-B3D1-4E80-893C-386392699161}" type="slidenum">
              <a:rPr lang="en-GB" smtClean="0"/>
              <a:pPr/>
              <a:t>‹N›</a:t>
            </a:fld>
            <a:endParaRPr lang="en-GB"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30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it-IT"/>
              <a:t>Fare clic per modificare lo stile del titolo</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dirty="0"/>
              <a:t>Fare clic sull'icona per inserire un'immagine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r>
              <a:rPr lang="en-US"/>
              <a:t>18/07/2014 </a:t>
            </a:r>
            <a:endParaRPr lang="en-GB" dirty="0"/>
          </a:p>
        </p:txBody>
      </p:sp>
      <p:sp>
        <p:nvSpPr>
          <p:cNvPr id="6" name="Footer Placeholder 5"/>
          <p:cNvSpPr>
            <a:spLocks noGrp="1"/>
          </p:cNvSpPr>
          <p:nvPr>
            <p:ph type="ftr" sz="quarter" idx="11"/>
          </p:nvPr>
        </p:nvSpPr>
        <p:spPr/>
        <p:txBody>
          <a:bodyPr/>
          <a:lstStyle/>
          <a:p>
            <a:r>
              <a:rPr lang="en-GB"/>
              <a:t>© Andrea Calanca - Altair Lab</a:t>
            </a:r>
            <a:endParaRPr lang="en-GB" dirty="0"/>
          </a:p>
        </p:txBody>
      </p:sp>
      <p:sp>
        <p:nvSpPr>
          <p:cNvPr id="7" name="Slide Number Placeholder 6"/>
          <p:cNvSpPr>
            <a:spLocks noGrp="1"/>
          </p:cNvSpPr>
          <p:nvPr>
            <p:ph type="sldNum" sz="quarter" idx="12"/>
          </p:nvPr>
        </p:nvSpPr>
        <p:spPr/>
        <p:txBody>
          <a:bodyPr/>
          <a:lstStyle/>
          <a:p>
            <a:fld id="{7B43549E-B3D1-4E80-893C-386392699161}" type="slidenum">
              <a:rPr lang="en-GB" smtClean="0"/>
              <a:pPr/>
              <a:t>‹N›</a:t>
            </a:fld>
            <a:endParaRPr lang="en-GB" dirty="0"/>
          </a:p>
        </p:txBody>
      </p:sp>
    </p:spTree>
    <p:extLst>
      <p:ext uri="{BB962C8B-B14F-4D97-AF65-F5344CB8AC3E}">
        <p14:creationId xmlns:p14="http://schemas.microsoft.com/office/powerpoint/2010/main" val="3965457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r>
              <a:rPr lang="en-US"/>
              <a:t>18/07/2014 </a:t>
            </a:r>
            <a:endParaRPr lang="en-GB"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en-GB"/>
              <a:t>© Andrea Calanca - Altair Lab</a:t>
            </a:r>
            <a:endParaRPr lang="en-GB"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7B43549E-B3D1-4E80-893C-386392699161}" type="slidenum">
              <a:rPr lang="en-GB" smtClean="0"/>
              <a:pPr/>
              <a:t>‹N›</a:t>
            </a:fld>
            <a:endParaRPr lang="en-GB" dirty="0"/>
          </a:p>
        </p:txBody>
      </p:sp>
    </p:spTree>
    <p:extLst>
      <p:ext uri="{BB962C8B-B14F-4D97-AF65-F5344CB8AC3E}">
        <p14:creationId xmlns:p14="http://schemas.microsoft.com/office/powerpoint/2010/main" val="23467190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3.png"/><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45.wmf"/><Relationship Id="rId18" Type="http://schemas.openxmlformats.org/officeDocument/2006/relationships/image" Target="../media/image60.png"/><Relationship Id="rId26" Type="http://schemas.openxmlformats.org/officeDocument/2006/relationships/image" Target="../media/image49.png"/><Relationship Id="rId3" Type="http://schemas.openxmlformats.org/officeDocument/2006/relationships/image" Target="../media/image43.wmf"/><Relationship Id="rId21" Type="http://schemas.openxmlformats.org/officeDocument/2006/relationships/oleObject" Target="../embeddings/oleObject5.bin"/><Relationship Id="rId7" Type="http://schemas.openxmlformats.org/officeDocument/2006/relationships/image" Target="../media/image44.wmf"/><Relationship Id="rId12" Type="http://schemas.openxmlformats.org/officeDocument/2006/relationships/oleObject" Target="../embeddings/oleObject3.bin"/><Relationship Id="rId17" Type="http://schemas.openxmlformats.org/officeDocument/2006/relationships/image" Target="../media/image46.wmf"/><Relationship Id="rId25" Type="http://schemas.openxmlformats.org/officeDocument/2006/relationships/image" Target="../media/image48.png"/><Relationship Id="rId2" Type="http://schemas.openxmlformats.org/officeDocument/2006/relationships/oleObject" Target="../embeddings/oleObject1.bin"/><Relationship Id="rId16" Type="http://schemas.openxmlformats.org/officeDocument/2006/relationships/oleObject" Target="../embeddings/oleObject4.bin"/><Relationship Id="rId20" Type="http://schemas.openxmlformats.org/officeDocument/2006/relationships/image" Target="../media/image47.wmf"/><Relationship Id="rId1" Type="http://schemas.openxmlformats.org/officeDocument/2006/relationships/slideLayout" Target="../slideLayouts/slideLayout2.xml"/><Relationship Id="rId6" Type="http://schemas.openxmlformats.org/officeDocument/2006/relationships/oleObject" Target="../embeddings/oleObject2.bin"/><Relationship Id="rId11" Type="http://schemas.openxmlformats.org/officeDocument/2006/relationships/image" Target="../media/image45.wmf"/><Relationship Id="rId24" Type="http://schemas.openxmlformats.org/officeDocument/2006/relationships/oleObject" Target="../embeddings/oleObject6.bin"/><Relationship Id="rId5" Type="http://schemas.openxmlformats.org/officeDocument/2006/relationships/image" Target="../media/image43.wmf"/><Relationship Id="rId15" Type="http://schemas.openxmlformats.org/officeDocument/2006/relationships/image" Target="../media/image46.wmf"/><Relationship Id="rId23" Type="http://schemas.openxmlformats.org/officeDocument/2006/relationships/oleObject" Target="../embeddings/oleObject6.bin"/><Relationship Id="rId10" Type="http://schemas.openxmlformats.org/officeDocument/2006/relationships/oleObject" Target="../embeddings/oleObject3.bin"/><Relationship Id="rId19" Type="http://schemas.openxmlformats.org/officeDocument/2006/relationships/oleObject" Target="../embeddings/oleObject5.bin"/><Relationship Id="rId4" Type="http://schemas.openxmlformats.org/officeDocument/2006/relationships/oleObject" Target="../embeddings/oleObject1.bin"/><Relationship Id="rId9" Type="http://schemas.openxmlformats.org/officeDocument/2006/relationships/image" Target="../media/image44.wmf"/><Relationship Id="rId14" Type="http://schemas.openxmlformats.org/officeDocument/2006/relationships/oleObject" Target="../embeddings/oleObject4.bin"/><Relationship Id="rId22" Type="http://schemas.openxmlformats.org/officeDocument/2006/relationships/image" Target="../media/image47.wmf"/><Relationship Id="rId27"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530.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90.pn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78.png"/><Relationship Id="rId4" Type="http://schemas.microsoft.com/office/2007/relationships/hdphoto" Target="../media/hdphoto7.wdp"/></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microsoft.com/office/2007/relationships/hdphoto" Target="../media/hdphoto9.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692696"/>
            <a:ext cx="7848600" cy="2606129"/>
          </a:xfrm>
        </p:spPr>
        <p:txBody>
          <a:bodyPr>
            <a:normAutofit/>
          </a:bodyPr>
          <a:lstStyle/>
          <a:p>
            <a:pPr algn="ctr"/>
            <a:r>
              <a:rPr lang="en-GB" sz="3600" b="1" dirty="0"/>
              <a:t>Compliant </a:t>
            </a:r>
            <a:r>
              <a:rPr lang="en-GB" sz="3600" b="1"/>
              <a:t>Control </a:t>
            </a:r>
            <a:br>
              <a:rPr lang="en-GB" sz="3600" b="1" dirty="0"/>
            </a:br>
            <a:endParaRPr lang="en-GB" sz="3600" dirty="0"/>
          </a:p>
        </p:txBody>
      </p:sp>
      <p:sp>
        <p:nvSpPr>
          <p:cNvPr id="3" name="Sottotitolo 2"/>
          <p:cNvSpPr>
            <a:spLocks noGrp="1"/>
          </p:cNvSpPr>
          <p:nvPr>
            <p:ph type="subTitle" idx="1"/>
          </p:nvPr>
        </p:nvSpPr>
        <p:spPr>
          <a:xfrm>
            <a:off x="685800" y="3505200"/>
            <a:ext cx="6400800" cy="2948136"/>
          </a:xfrm>
        </p:spPr>
        <p:txBody>
          <a:bodyPr>
            <a:normAutofit/>
          </a:bodyPr>
          <a:lstStyle/>
          <a:p>
            <a:r>
              <a:rPr lang="en-GB" dirty="0"/>
              <a:t>Andrea Calanca</a:t>
            </a:r>
          </a:p>
          <a:p>
            <a:endParaRPr lang="en-GB" dirty="0"/>
          </a:p>
        </p:txBody>
      </p:sp>
      <p:pic>
        <p:nvPicPr>
          <p:cNvPr id="8" name="Picture 2" descr="http://profs.lettere.univr.it/progettoronca/images/univ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5040521"/>
            <a:ext cx="1800200" cy="14128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Andrea\Documents\WorkDocs\Sito Altair\_logo and templates\Good Logo\Altair_logo.png"/>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33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220072" y="5230256"/>
            <a:ext cx="1763688" cy="103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8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Backdrivability &amp; Compliance</a:t>
            </a:r>
          </a:p>
        </p:txBody>
      </p:sp>
      <p:sp>
        <p:nvSpPr>
          <p:cNvPr id="4" name="Segnaposto data 3"/>
          <p:cNvSpPr>
            <a:spLocks noGrp="1"/>
          </p:cNvSpPr>
          <p:nvPr>
            <p:ph type="dt" sz="half" idx="10"/>
          </p:nvPr>
        </p:nvSpPr>
        <p:spPr/>
        <p:txBody>
          <a:bodyPr/>
          <a:lstStyle/>
          <a:p>
            <a:r>
              <a:rPr lang="en-US" dirty="0"/>
              <a:t>18/07/2014 </a:t>
            </a:r>
            <a:endParaRPr lang="en-GB" dirty="0"/>
          </a:p>
        </p:txBody>
      </p:sp>
      <p:sp>
        <p:nvSpPr>
          <p:cNvPr id="5" name="Segnaposto piè di pagina 4"/>
          <p:cNvSpPr>
            <a:spLocks noGrp="1"/>
          </p:cNvSpPr>
          <p:nvPr>
            <p:ph type="ftr" sz="quarter" idx="11"/>
          </p:nvPr>
        </p:nvSpPr>
        <p:spPr/>
        <p:txBody>
          <a:bodyPr/>
          <a:lstStyle/>
          <a:p>
            <a:r>
              <a:rPr lang="en-GB" dirty="0"/>
              <a:t>© Andrea Calanca - Altair Lab</a:t>
            </a:r>
          </a:p>
        </p:txBody>
      </p:sp>
      <p:sp>
        <p:nvSpPr>
          <p:cNvPr id="6" name="Segnaposto numero diapositiva 5"/>
          <p:cNvSpPr>
            <a:spLocks noGrp="1"/>
          </p:cNvSpPr>
          <p:nvPr>
            <p:ph type="sldNum" sz="quarter" idx="12"/>
          </p:nvPr>
        </p:nvSpPr>
        <p:spPr/>
        <p:txBody>
          <a:bodyPr/>
          <a:lstStyle/>
          <a:p>
            <a:fld id="{7B43549E-B3D1-4E80-893C-386392699161}" type="slidenum">
              <a:rPr lang="en-GB" smtClean="0"/>
              <a:pPr/>
              <a:t>10</a:t>
            </a:fld>
            <a:endParaRPr lang="en-GB" dirty="0"/>
          </a:p>
        </p:txBody>
      </p:sp>
      <p:pic>
        <p:nvPicPr>
          <p:cNvPr id="3077"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60505" y="2564904"/>
            <a:ext cx="5045848" cy="236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2599277"/>
            <a:ext cx="3992398" cy="2342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egnaposto contenuto 2"/>
          <p:cNvSpPr txBox="1">
            <a:spLocks/>
          </p:cNvSpPr>
          <p:nvPr/>
        </p:nvSpPr>
        <p:spPr>
          <a:xfrm>
            <a:off x="457200" y="1600200"/>
            <a:ext cx="8229600" cy="5257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GB" dirty="0"/>
              <a:t>Mechanical Compliance</a:t>
            </a:r>
          </a:p>
          <a:p>
            <a:pPr marL="0" indent="0">
              <a:buFont typeface="Arial" pitchFamily="34" charset="0"/>
              <a:buNone/>
            </a:pPr>
            <a:endParaRPr lang="en-GB" dirty="0"/>
          </a:p>
          <a:p>
            <a:pPr marL="0" indent="0">
              <a:buFont typeface="Arial" pitchFamily="34" charset="0"/>
              <a:buNone/>
            </a:pPr>
            <a:endParaRPr lang="en-GB" dirty="0"/>
          </a:p>
          <a:p>
            <a:pPr marL="0" indent="0">
              <a:buFont typeface="Arial" pitchFamily="34" charset="0"/>
              <a:buNone/>
            </a:pPr>
            <a:endParaRPr lang="en-GB" dirty="0"/>
          </a:p>
          <a:p>
            <a:pPr marL="0" indent="0">
              <a:buFont typeface="Arial" pitchFamily="34" charset="0"/>
              <a:buNone/>
            </a:pPr>
            <a:endParaRPr lang="en-GB" dirty="0"/>
          </a:p>
          <a:p>
            <a:pPr marL="0" indent="0">
              <a:buFont typeface="Arial" pitchFamily="34" charset="0"/>
              <a:buNone/>
            </a:pPr>
            <a:endParaRPr lang="en-GB" dirty="0"/>
          </a:p>
          <a:p>
            <a:pPr marL="0" indent="0">
              <a:buFont typeface="Arial" pitchFamily="34" charset="0"/>
              <a:buNone/>
            </a:pPr>
            <a:endParaRPr lang="en-GB" dirty="0"/>
          </a:p>
          <a:p>
            <a:pPr marL="0" indent="0">
              <a:buFont typeface="Arial" pitchFamily="34" charset="0"/>
              <a:buNone/>
            </a:pPr>
            <a:endParaRPr lang="en-GB" dirty="0"/>
          </a:p>
          <a:p>
            <a:pPr marL="0" indent="0">
              <a:buNone/>
            </a:pPr>
            <a:endParaRPr lang="en-US" dirty="0"/>
          </a:p>
          <a:p>
            <a:pPr marL="0" indent="0">
              <a:buNone/>
            </a:pPr>
            <a:r>
              <a:rPr lang="en-US" dirty="0"/>
              <a:t>In compliance there is no need for a direct power flow from the environment to the motor, there only a need for a “soft” dynamics.</a:t>
            </a:r>
            <a:endParaRPr lang="en-GB" dirty="0"/>
          </a:p>
        </p:txBody>
      </p:sp>
      <p:sp>
        <p:nvSpPr>
          <p:cNvPr id="3" name="Rettangolo 2"/>
          <p:cNvSpPr/>
          <p:nvPr/>
        </p:nvSpPr>
        <p:spPr>
          <a:xfrm>
            <a:off x="4499992" y="2132856"/>
            <a:ext cx="1296144" cy="2664296"/>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96710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Backdrivability and Control</a:t>
            </a:r>
          </a:p>
        </p:txBody>
      </p:sp>
      <p:sp>
        <p:nvSpPr>
          <p:cNvPr id="3" name="Segnaposto contenuto 2"/>
          <p:cNvSpPr>
            <a:spLocks noGrp="1"/>
          </p:cNvSpPr>
          <p:nvPr>
            <p:ph idx="1"/>
          </p:nvPr>
        </p:nvSpPr>
        <p:spPr>
          <a:xfrm>
            <a:off x="457200" y="1600200"/>
            <a:ext cx="8229600" cy="5069160"/>
          </a:xfrm>
        </p:spPr>
        <p:txBody>
          <a:bodyPr>
            <a:normAutofit/>
          </a:bodyPr>
          <a:lstStyle/>
          <a:p>
            <a:pPr marL="0" indent="0">
              <a:buNone/>
            </a:pPr>
            <a:r>
              <a:rPr lang="en-US" dirty="0"/>
              <a:t>When it is not possible to use an appropriate mechanism backdrivability can be achieved by control. </a:t>
            </a:r>
          </a:p>
          <a:p>
            <a:pPr marL="0" indent="0">
              <a:buNone/>
            </a:pPr>
            <a:r>
              <a:rPr lang="en-US" dirty="0"/>
              <a:t>Closing a force loop means to virtually transfer the sensed forces to motor input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Note: if we aim at position control non-backdrivability is recommended</a:t>
            </a:r>
            <a:endParaRPr lang="en-GB" dirty="0"/>
          </a:p>
        </p:txBody>
      </p:sp>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11</a:t>
            </a:fld>
            <a:endParaRPr lang="en-GB"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429000"/>
            <a:ext cx="4602261" cy="1932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a:extLst>
              <a:ext uri="{FF2B5EF4-FFF2-40B4-BE49-F238E27FC236}">
                <a16:creationId xmlns:a16="http://schemas.microsoft.com/office/drawing/2014/main" id="{B5C0954B-B37A-443A-98C0-CB5D52A898C3}"/>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20720" y="3585551"/>
            <a:ext cx="2597806" cy="161933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690482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Taxonomy and Classification</a:t>
            </a:r>
          </a:p>
        </p:txBody>
      </p:sp>
      <p:sp>
        <p:nvSpPr>
          <p:cNvPr id="3" name="Segnaposto contenuto 2"/>
          <p:cNvSpPr>
            <a:spLocks noGrp="1"/>
          </p:cNvSpPr>
          <p:nvPr>
            <p:ph idx="1"/>
          </p:nvPr>
        </p:nvSpPr>
        <p:spPr/>
        <p:txBody>
          <a:bodyPr/>
          <a:lstStyle/>
          <a:p>
            <a:pPr marL="0" indent="0">
              <a:buNone/>
            </a:pPr>
            <a:r>
              <a:rPr lang="en-GB" dirty="0"/>
              <a:t>Traditional interaction control classification </a:t>
            </a:r>
          </a:p>
          <a:p>
            <a:pPr marL="0" indent="0">
              <a:buNone/>
            </a:pPr>
            <a:r>
              <a:rPr lang="en-GB" dirty="0"/>
              <a:t>[Springer Handbook of Robotics 2008]</a:t>
            </a:r>
          </a:p>
        </p:txBody>
      </p:sp>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12</a:t>
            </a:fld>
            <a:endParaRPr lang="en-GB"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636912"/>
            <a:ext cx="7085856" cy="3961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ttangolo 7">
            <a:extLst>
              <a:ext uri="{FF2B5EF4-FFF2-40B4-BE49-F238E27FC236}">
                <a16:creationId xmlns:a16="http://schemas.microsoft.com/office/drawing/2014/main" id="{FCD874E4-AC2C-45B2-AE7B-454CE0A5252F}"/>
              </a:ext>
            </a:extLst>
          </p:cNvPr>
          <p:cNvSpPr/>
          <p:nvPr/>
        </p:nvSpPr>
        <p:spPr>
          <a:xfrm>
            <a:off x="4927846" y="5806462"/>
            <a:ext cx="3125416" cy="792088"/>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80938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Taxonomy and Classification</a:t>
            </a:r>
          </a:p>
        </p:txBody>
      </p:sp>
      <p:sp>
        <p:nvSpPr>
          <p:cNvPr id="3" name="Segnaposto contenuto 2"/>
          <p:cNvSpPr>
            <a:spLocks noGrp="1"/>
          </p:cNvSpPr>
          <p:nvPr>
            <p:ph idx="1"/>
          </p:nvPr>
        </p:nvSpPr>
        <p:spPr/>
        <p:txBody>
          <a:bodyPr/>
          <a:lstStyle/>
          <a:p>
            <a:r>
              <a:rPr lang="en-GB" dirty="0"/>
              <a:t>Traditional interaction control classification do not account </a:t>
            </a:r>
          </a:p>
          <a:p>
            <a:pPr lvl="1"/>
            <a:r>
              <a:rPr lang="en-GB" dirty="0"/>
              <a:t>for mixed active/passive approaches</a:t>
            </a:r>
          </a:p>
          <a:p>
            <a:pPr lvl="1"/>
            <a:r>
              <a:rPr lang="en-GB" dirty="0"/>
              <a:t>for peculiar differences between control of stiff and soft joints</a:t>
            </a:r>
          </a:p>
          <a:p>
            <a:endParaRPr lang="en-GB" dirty="0"/>
          </a:p>
        </p:txBody>
      </p:sp>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13</a:t>
            </a:fld>
            <a:endParaRPr lang="en-GB" dirty="0"/>
          </a:p>
        </p:txBody>
      </p:sp>
      <p:grpSp>
        <p:nvGrpSpPr>
          <p:cNvPr id="10" name="Gruppo 9"/>
          <p:cNvGrpSpPr/>
          <p:nvPr/>
        </p:nvGrpSpPr>
        <p:grpSpPr>
          <a:xfrm>
            <a:off x="-2277948" y="3356992"/>
            <a:ext cx="4798577" cy="2682841"/>
            <a:chOff x="179512" y="3000991"/>
            <a:chExt cx="6046130" cy="3380337"/>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000991"/>
              <a:ext cx="6046130" cy="33803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ttangolo 7"/>
            <p:cNvSpPr/>
            <p:nvPr/>
          </p:nvSpPr>
          <p:spPr>
            <a:xfrm>
              <a:off x="4139952" y="4849910"/>
              <a:ext cx="1656185" cy="720081"/>
            </a:xfrm>
            <a:prstGeom prst="rect">
              <a:avLst/>
            </a:prstGeom>
            <a:solidFill>
              <a:schemeClr val="tx2">
                <a:alpha val="18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1" name="Gruppo 10"/>
          <p:cNvGrpSpPr/>
          <p:nvPr/>
        </p:nvGrpSpPr>
        <p:grpSpPr>
          <a:xfrm>
            <a:off x="2711465" y="3356992"/>
            <a:ext cx="6346810" cy="3456384"/>
            <a:chOff x="2711465" y="3356992"/>
            <a:chExt cx="6346810" cy="3456384"/>
          </a:xfrm>
        </p:grpSpPr>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465" y="3356992"/>
              <a:ext cx="6346810"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ttangolo 6"/>
            <p:cNvSpPr/>
            <p:nvPr/>
          </p:nvSpPr>
          <p:spPr>
            <a:xfrm>
              <a:off x="7519744" y="6063783"/>
              <a:ext cx="465268" cy="27746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3832627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GB" dirty="0"/>
              <a:t>A Peculiar Force Control Issue</a:t>
            </a:r>
          </a:p>
        </p:txBody>
      </p:sp>
      <p:sp>
        <p:nvSpPr>
          <p:cNvPr id="3" name="Segnaposto contenuto 2"/>
          <p:cNvSpPr>
            <a:spLocks noGrp="1"/>
          </p:cNvSpPr>
          <p:nvPr>
            <p:ph idx="1"/>
          </p:nvPr>
        </p:nvSpPr>
        <p:spPr>
          <a:xfrm>
            <a:off x="673224" y="1600200"/>
            <a:ext cx="7643192" cy="4925144"/>
          </a:xfrm>
        </p:spPr>
        <p:txBody>
          <a:bodyPr>
            <a:normAutofit/>
          </a:bodyPr>
          <a:lstStyle/>
          <a:p>
            <a:endParaRPr lang="en-GB" dirty="0"/>
          </a:p>
          <a:p>
            <a:endParaRPr lang="en-GB" dirty="0"/>
          </a:p>
          <a:p>
            <a:endParaRPr lang="en-GB" dirty="0"/>
          </a:p>
          <a:p>
            <a:endParaRPr lang="en-GB" dirty="0"/>
          </a:p>
          <a:p>
            <a:endParaRPr lang="en-GB" dirty="0"/>
          </a:p>
          <a:p>
            <a:endParaRPr lang="en-GB" dirty="0"/>
          </a:p>
          <a:p>
            <a:endParaRPr lang="en-GB" dirty="0"/>
          </a:p>
          <a:p>
            <a:r>
              <a:rPr lang="en-GB" dirty="0"/>
              <a:t>No matter the available power, the unpredictable nature of human beings (or unstructured environments) can influence closed loop </a:t>
            </a:r>
            <a:r>
              <a:rPr lang="en-GB" u="sng" dirty="0"/>
              <a:t>dynamics</a:t>
            </a:r>
            <a:endParaRPr lang="en-GB" dirty="0"/>
          </a:p>
          <a:p>
            <a:endParaRPr lang="en-GB" dirty="0"/>
          </a:p>
          <a:p>
            <a:endParaRPr lang="en-GB" dirty="0"/>
          </a:p>
        </p:txBody>
      </p:sp>
      <p:sp>
        <p:nvSpPr>
          <p:cNvPr id="9" name="Segnaposto data 8"/>
          <p:cNvSpPr>
            <a:spLocks noGrp="1"/>
          </p:cNvSpPr>
          <p:nvPr>
            <p:ph type="dt" sz="half" idx="10"/>
          </p:nvPr>
        </p:nvSpPr>
        <p:spPr/>
        <p:txBody>
          <a:bodyPr/>
          <a:lstStyle/>
          <a:p>
            <a:fld id="{16FA8F75-C1CB-4CDD-8CE2-84FB77B3A26A}" type="datetime1">
              <a:rPr lang="en-US" smtClean="0"/>
              <a:t>3/11/2025</a:t>
            </a:fld>
            <a:endParaRPr lang="en-GB" dirty="0"/>
          </a:p>
        </p:txBody>
      </p:sp>
      <p:sp>
        <p:nvSpPr>
          <p:cNvPr id="10" name="Segnaposto piè di pagina 9"/>
          <p:cNvSpPr>
            <a:spLocks noGrp="1"/>
          </p:cNvSpPr>
          <p:nvPr>
            <p:ph type="ftr" sz="quarter" idx="11"/>
          </p:nvPr>
        </p:nvSpPr>
        <p:spPr/>
        <p:txBody>
          <a:bodyPr/>
          <a:lstStyle/>
          <a:p>
            <a:r>
              <a:rPr lang="en-GB" dirty="0"/>
              <a:t>Andrea Calanca - Altair Lab</a:t>
            </a:r>
          </a:p>
        </p:txBody>
      </p:sp>
      <p:sp>
        <p:nvSpPr>
          <p:cNvPr id="4" name="Segnaposto numero diapositiva 3"/>
          <p:cNvSpPr>
            <a:spLocks noGrp="1"/>
          </p:cNvSpPr>
          <p:nvPr>
            <p:ph type="sldNum" sz="quarter" idx="12"/>
          </p:nvPr>
        </p:nvSpPr>
        <p:spPr/>
        <p:txBody>
          <a:bodyPr/>
          <a:lstStyle/>
          <a:p>
            <a:fld id="{7B43549E-B3D1-4E80-893C-386392699161}" type="slidenum">
              <a:rPr lang="en-GB" smtClean="0"/>
              <a:pPr/>
              <a:t>14</a:t>
            </a:fld>
            <a:endParaRPr lang="en-GB" dirty="0"/>
          </a:p>
        </p:txBody>
      </p:sp>
      <p:grpSp>
        <p:nvGrpSpPr>
          <p:cNvPr id="7" name="Gruppo 6"/>
          <p:cNvGrpSpPr/>
          <p:nvPr/>
        </p:nvGrpSpPr>
        <p:grpSpPr>
          <a:xfrm>
            <a:off x="1225756" y="2276872"/>
            <a:ext cx="3058212" cy="1656184"/>
            <a:chOff x="5177212" y="4869159"/>
            <a:chExt cx="2612849" cy="1342336"/>
          </a:xfrm>
        </p:grpSpPr>
        <p:pic>
          <p:nvPicPr>
            <p:cNvPr id="11"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144" b="32468"/>
            <a:stretch/>
          </p:blipFill>
          <p:spPr bwMode="auto">
            <a:xfrm>
              <a:off x="6360593" y="4869159"/>
              <a:ext cx="1429468" cy="1243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681" r="65023" b="1"/>
            <a:stretch/>
          </p:blipFill>
          <p:spPr bwMode="auto">
            <a:xfrm>
              <a:off x="5177212" y="4975224"/>
              <a:ext cx="1194988" cy="1236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2" name="Gruppo 11"/>
          <p:cNvGrpSpPr/>
          <p:nvPr/>
        </p:nvGrpSpPr>
        <p:grpSpPr>
          <a:xfrm>
            <a:off x="5324817" y="1962320"/>
            <a:ext cx="2520280" cy="1984102"/>
            <a:chOff x="971600" y="4722861"/>
            <a:chExt cx="2140714" cy="1768078"/>
          </a:xfrm>
        </p:grpSpPr>
        <p:pic>
          <p:nvPicPr>
            <p:cNvPr id="13" name="Picture 2" descr="http://upload.wikimedia.org/wikipedia/commons/thumb/4/4f/Step_response_for_two-pole_feedback_amplifier.PNG/350px-Step_response_for_two-pole_feedback_amplifier.PNG"/>
            <p:cNvPicPr>
              <a:picLocks noChangeAspect="1" noChangeArrowheads="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1034" r="1" b="-2733"/>
            <a:stretch/>
          </p:blipFill>
          <p:spPr bwMode="auto">
            <a:xfrm>
              <a:off x="971600" y="4722861"/>
              <a:ext cx="2140714" cy="176807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4" name="CasellaDiTesto 13"/>
            <p:cNvSpPr txBox="1"/>
            <p:nvPr/>
          </p:nvSpPr>
          <p:spPr>
            <a:xfrm>
              <a:off x="1889049" y="5145234"/>
              <a:ext cx="779212" cy="923330"/>
            </a:xfrm>
            <a:prstGeom prst="rect">
              <a:avLst/>
            </a:prstGeom>
            <a:noFill/>
          </p:spPr>
          <p:txBody>
            <a:bodyPr wrap="square" rtlCol="0">
              <a:spAutoFit/>
            </a:bodyPr>
            <a:lstStyle/>
            <a:p>
              <a:r>
                <a:rPr lang="en-GB" sz="5400" b="1" dirty="0"/>
                <a:t>?</a:t>
              </a:r>
              <a:endParaRPr lang="en-GB" b="1" dirty="0"/>
            </a:p>
          </p:txBody>
        </p:sp>
      </p:grpSp>
    </p:spTree>
    <p:extLst>
      <p:ext uri="{BB962C8B-B14F-4D97-AF65-F5344CB8AC3E}">
        <p14:creationId xmlns:p14="http://schemas.microsoft.com/office/powerpoint/2010/main" val="2681952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3">
            <a:extLst>
              <a:ext uri="{BEBA8EAE-BF5A-486C-A8C5-ECC9F3942E4B}">
                <a14:imgProps xmlns:a14="http://schemas.microsoft.com/office/drawing/2010/main">
                  <a14:imgLayer r:embed="rId4">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a:off x="7433506" y="4318137"/>
            <a:ext cx="2755118" cy="2712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olo 1"/>
          <p:cNvSpPr>
            <a:spLocks noGrp="1"/>
          </p:cNvSpPr>
          <p:nvPr>
            <p:ph type="title"/>
          </p:nvPr>
        </p:nvSpPr>
        <p:spPr/>
        <p:txBody>
          <a:bodyPr>
            <a:normAutofit/>
          </a:bodyPr>
          <a:lstStyle/>
          <a:p>
            <a:r>
              <a:rPr lang="en-GB" dirty="0"/>
              <a:t>A Peculiar Force Control Issue</a:t>
            </a:r>
          </a:p>
        </p:txBody>
      </p:sp>
      <p:sp>
        <p:nvSpPr>
          <p:cNvPr id="3" name="Segnaposto contenuto 2"/>
          <p:cNvSpPr>
            <a:spLocks noGrp="1"/>
          </p:cNvSpPr>
          <p:nvPr>
            <p:ph idx="1"/>
          </p:nvPr>
        </p:nvSpPr>
        <p:spPr>
          <a:xfrm>
            <a:off x="673224" y="1600200"/>
            <a:ext cx="7643192" cy="3484984"/>
          </a:xfrm>
        </p:spPr>
        <p:txBody>
          <a:bodyPr>
            <a:normAutofit/>
          </a:bodyPr>
          <a:lstStyle/>
          <a:p>
            <a:pPr marL="0" indent="0">
              <a:buNone/>
            </a:pPr>
            <a:r>
              <a:rPr lang="en-GB" dirty="0"/>
              <a:t>SEA with variable load inertia </a:t>
            </a:r>
            <a:r>
              <a:rPr lang="en-GB" sz="1800" dirty="0"/>
              <a:t>[1]</a:t>
            </a:r>
            <a:endParaRPr lang="en-GB" dirty="0"/>
          </a:p>
          <a:p>
            <a:pPr marL="0" indent="0">
              <a:buNone/>
            </a:pPr>
            <a:endParaRPr lang="en-GB" sz="1600" i="1" dirty="0"/>
          </a:p>
          <a:p>
            <a:pPr marL="0" indent="0">
              <a:buNone/>
            </a:pPr>
            <a:endParaRPr lang="en-GB" dirty="0"/>
          </a:p>
          <a:p>
            <a:endParaRPr lang="en-GB" dirty="0"/>
          </a:p>
          <a:p>
            <a:endParaRPr lang="en-GB" dirty="0"/>
          </a:p>
          <a:p>
            <a:endParaRPr lang="en-GB" dirty="0"/>
          </a:p>
          <a:p>
            <a:endParaRPr lang="en-GB" dirty="0"/>
          </a:p>
        </p:txBody>
      </p:sp>
      <p:sp>
        <p:nvSpPr>
          <p:cNvPr id="9" name="Segnaposto data 8"/>
          <p:cNvSpPr>
            <a:spLocks noGrp="1"/>
          </p:cNvSpPr>
          <p:nvPr>
            <p:ph type="dt" sz="half" idx="10"/>
          </p:nvPr>
        </p:nvSpPr>
        <p:spPr/>
        <p:txBody>
          <a:bodyPr/>
          <a:lstStyle/>
          <a:p>
            <a:fld id="{16FA8F75-C1CB-4CDD-8CE2-84FB77B3A26A}" type="datetime1">
              <a:rPr lang="en-US" smtClean="0"/>
              <a:t>3/11/2025</a:t>
            </a:fld>
            <a:endParaRPr lang="en-GB" dirty="0"/>
          </a:p>
        </p:txBody>
      </p:sp>
      <p:sp>
        <p:nvSpPr>
          <p:cNvPr id="10" name="Segnaposto piè di pagina 9"/>
          <p:cNvSpPr>
            <a:spLocks noGrp="1"/>
          </p:cNvSpPr>
          <p:nvPr>
            <p:ph type="ftr" sz="quarter" idx="11"/>
          </p:nvPr>
        </p:nvSpPr>
        <p:spPr/>
        <p:txBody>
          <a:bodyPr/>
          <a:lstStyle/>
          <a:p>
            <a:r>
              <a:rPr lang="en-GB" dirty="0"/>
              <a:t>Andrea Calanca - Altair Lab</a:t>
            </a:r>
          </a:p>
        </p:txBody>
      </p:sp>
      <p:sp>
        <p:nvSpPr>
          <p:cNvPr id="4" name="Segnaposto numero diapositiva 3"/>
          <p:cNvSpPr>
            <a:spLocks noGrp="1"/>
          </p:cNvSpPr>
          <p:nvPr>
            <p:ph type="sldNum" sz="quarter" idx="12"/>
          </p:nvPr>
        </p:nvSpPr>
        <p:spPr/>
        <p:txBody>
          <a:bodyPr/>
          <a:lstStyle/>
          <a:p>
            <a:fld id="{7B43549E-B3D1-4E80-893C-386392699161}" type="slidenum">
              <a:rPr lang="en-GB" smtClean="0"/>
              <a:pPr/>
              <a:t>15</a:t>
            </a:fld>
            <a:endParaRPr lang="en-GB" dirty="0"/>
          </a:p>
        </p:txBody>
      </p:sp>
      <p:pic>
        <p:nvPicPr>
          <p:cNvPr id="5" name="Picture 2"/>
          <p:cNvPicPr>
            <a:picLocks noChangeAspect="1" noChangeArrowheads="1"/>
          </p:cNvPicPr>
          <p:nvPr/>
        </p:nvPicPr>
        <p:blipFill>
          <a:blip r:embed="rId5">
            <a:extLst>
              <a:ext uri="{BEBA8EAE-BF5A-486C-A8C5-ECC9F3942E4B}">
                <a14:imgProps xmlns:a14="http://schemas.microsoft.com/office/drawing/2010/main">
                  <a14:imgLayer r:embed="rId6">
                    <a14:imgEffect>
                      <a14:saturation sat="60000"/>
                    </a14:imgEffect>
                  </a14:imgLayer>
                </a14:imgProps>
              </a:ext>
              <a:ext uri="{28A0092B-C50C-407E-A947-70E740481C1C}">
                <a14:useLocalDpi xmlns:a14="http://schemas.microsoft.com/office/drawing/2010/main" val="0"/>
              </a:ext>
            </a:extLst>
          </a:blip>
          <a:srcRect/>
          <a:stretch>
            <a:fillRect/>
          </a:stretch>
        </p:blipFill>
        <p:spPr bwMode="auto">
          <a:xfrm>
            <a:off x="4067944" y="2204864"/>
            <a:ext cx="4139952" cy="3171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ttangolo 5"/>
          <p:cNvSpPr/>
          <p:nvPr/>
        </p:nvSpPr>
        <p:spPr>
          <a:xfrm>
            <a:off x="251520" y="5661248"/>
            <a:ext cx="6984776" cy="954107"/>
          </a:xfrm>
          <a:prstGeom prst="rect">
            <a:avLst/>
          </a:prstGeom>
        </p:spPr>
        <p:txBody>
          <a:bodyPr wrap="square">
            <a:spAutoFit/>
          </a:bodyPr>
          <a:lstStyle/>
          <a:p>
            <a:r>
              <a:rPr lang="en-US" sz="1400" dirty="0"/>
              <a:t>[1] N. Paine, J. S. </a:t>
            </a:r>
            <a:r>
              <a:rPr lang="en-US" sz="1400" dirty="0" err="1"/>
              <a:t>Mehling</a:t>
            </a:r>
            <a:r>
              <a:rPr lang="en-US" sz="1400" dirty="0"/>
              <a:t>, J. Holley, N. a. Radford, G. Johnson, C.-L. </a:t>
            </a:r>
            <a:r>
              <a:rPr lang="en-US" sz="1400" dirty="0" err="1"/>
              <a:t>Fok</a:t>
            </a:r>
            <a:r>
              <a:rPr lang="en-US" sz="1400" dirty="0"/>
              <a:t>, and L. </a:t>
            </a:r>
            <a:r>
              <a:rPr lang="en-US" sz="1400" dirty="0" err="1"/>
              <a:t>Sentis</a:t>
            </a:r>
            <a:r>
              <a:rPr lang="en-US" sz="1400" dirty="0"/>
              <a:t>, “Actuator Control for the NASA-JSC Valkyrie Humanoid Robot: A Decoupled Dynamics Approach for Torque Control of Series Elastic Robots,” </a:t>
            </a:r>
            <a:r>
              <a:rPr lang="en-US" sz="1400" i="1" dirty="0"/>
              <a:t>J. F. Robot.</a:t>
            </a:r>
            <a:r>
              <a:rPr lang="en-US" sz="1400" dirty="0"/>
              <a:t>, p. n/a–n/a, 2015.</a:t>
            </a:r>
            <a:endParaRPr lang="en-GB" sz="1400" i="1" dirty="0"/>
          </a:p>
        </p:txBody>
      </p:sp>
      <p:pic>
        <p:nvPicPr>
          <p:cNvPr id="1028" name="Picture 4"/>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aturation sat="60000"/>
                    </a14:imgEffect>
                  </a14:imgLayer>
                </a14:imgProps>
              </a:ext>
              <a:ext uri="{28A0092B-C50C-407E-A947-70E740481C1C}">
                <a14:useLocalDpi xmlns:a14="http://schemas.microsoft.com/office/drawing/2010/main" val="0"/>
              </a:ext>
            </a:extLst>
          </a:blip>
          <a:srcRect t="9862"/>
          <a:stretch/>
        </p:blipFill>
        <p:spPr bwMode="auto">
          <a:xfrm>
            <a:off x="35496" y="2348880"/>
            <a:ext cx="4104456" cy="2933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4006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A Peculiar Force Control Issue</a:t>
            </a:r>
            <a:endParaRPr lang="en-US" dirty="0"/>
          </a:p>
        </p:txBody>
      </p:sp>
      <p:sp>
        <p:nvSpPr>
          <p:cNvPr id="3" name="Segnaposto contenuto 2"/>
          <p:cNvSpPr>
            <a:spLocks noGrp="1"/>
          </p:cNvSpPr>
          <p:nvPr>
            <p:ph idx="1"/>
          </p:nvPr>
        </p:nvSpPr>
        <p:spPr/>
        <p:txBody>
          <a:bodyPr/>
          <a:lstStyle/>
          <a:p>
            <a:r>
              <a:rPr lang="en-US" dirty="0"/>
              <a:t>Let’s try to understand the issue</a:t>
            </a:r>
          </a:p>
          <a:p>
            <a:endParaRPr lang="en-US" dirty="0"/>
          </a:p>
          <a:p>
            <a:endParaRPr lang="en-US" dirty="0"/>
          </a:p>
          <a:p>
            <a:endParaRPr lang="en-US" dirty="0"/>
          </a:p>
          <a:p>
            <a:endParaRPr lang="en-US" dirty="0"/>
          </a:p>
          <a:p>
            <a:endParaRPr lang="en-US" dirty="0"/>
          </a:p>
          <a:p>
            <a:endParaRPr lang="en-US" dirty="0"/>
          </a:p>
        </p:txBody>
      </p:sp>
      <p:sp>
        <p:nvSpPr>
          <p:cNvPr id="4" name="Segnaposto data 3"/>
          <p:cNvSpPr>
            <a:spLocks noGrp="1"/>
          </p:cNvSpPr>
          <p:nvPr>
            <p:ph type="dt" sz="half" idx="10"/>
          </p:nvPr>
        </p:nvSpPr>
        <p:spPr/>
        <p:txBody>
          <a:bodyPr/>
          <a:lstStyle/>
          <a:p>
            <a:fld id="{6524318A-2198-4DB5-BB93-E06899797F4A}" type="datetime1">
              <a:rPr lang="en-US" smtClean="0"/>
              <a:t>3/11/2025</a:t>
            </a:fld>
            <a:endParaRPr lang="en-GB" dirty="0"/>
          </a:p>
        </p:txBody>
      </p:sp>
      <p:sp>
        <p:nvSpPr>
          <p:cNvPr id="5" name="Segnaposto piè di pagina 4"/>
          <p:cNvSpPr>
            <a:spLocks noGrp="1"/>
          </p:cNvSpPr>
          <p:nvPr>
            <p:ph type="ftr" sz="quarter" idx="11"/>
          </p:nvPr>
        </p:nvSpPr>
        <p:spPr/>
        <p:txBody>
          <a:bodyPr/>
          <a:lstStyle/>
          <a:p>
            <a:r>
              <a:rPr lang="en-GB"/>
              <a:t>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16</a:t>
            </a:fld>
            <a:endParaRPr lang="en-GB" dirty="0"/>
          </a:p>
        </p:txBody>
      </p:sp>
      <p:sp>
        <p:nvSpPr>
          <p:cNvPr id="17" name="Rettangolo arrotondato 16"/>
          <p:cNvSpPr/>
          <p:nvPr/>
        </p:nvSpPr>
        <p:spPr>
          <a:xfrm>
            <a:off x="5868144" y="2780928"/>
            <a:ext cx="2912604" cy="129614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lvl="1" algn="ctr"/>
            <a:r>
              <a:rPr lang="en-US" dirty="0"/>
              <a:t>The “plant” depends on the environment!!</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252534"/>
            <a:ext cx="5400600" cy="2333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4567614"/>
            <a:ext cx="6975330" cy="2029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541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A Peculiar Force Control Issue</a:t>
            </a:r>
            <a:endParaRPr lang="en-US" dirty="0"/>
          </a:p>
        </p:txBody>
      </p:sp>
      <p:sp>
        <p:nvSpPr>
          <p:cNvPr id="3" name="Segnaposto contenuto 2"/>
          <p:cNvSpPr>
            <a:spLocks noGrp="1"/>
          </p:cNvSpPr>
          <p:nvPr>
            <p:ph idx="1"/>
          </p:nvPr>
        </p:nvSpPr>
        <p:spPr>
          <a:xfrm>
            <a:off x="457200" y="3501008"/>
            <a:ext cx="8229600" cy="1180728"/>
          </a:xfrm>
        </p:spPr>
        <p:txBody>
          <a:bodyPr/>
          <a:lstStyle/>
          <a:p>
            <a:r>
              <a:rPr lang="en-US" dirty="0"/>
              <a:t>The plant is the	  to 	 transfer function</a:t>
            </a:r>
          </a:p>
          <a:p>
            <a:endParaRPr lang="en-US" dirty="0"/>
          </a:p>
          <a:p>
            <a:endParaRPr lang="en-US" dirty="0"/>
          </a:p>
          <a:p>
            <a:pPr lvl="1"/>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4" name="Segnaposto data 3"/>
          <p:cNvSpPr>
            <a:spLocks noGrp="1"/>
          </p:cNvSpPr>
          <p:nvPr>
            <p:ph type="dt" sz="half" idx="10"/>
          </p:nvPr>
        </p:nvSpPr>
        <p:spPr/>
        <p:txBody>
          <a:bodyPr/>
          <a:lstStyle/>
          <a:p>
            <a:fld id="{6524318A-2198-4DB5-BB93-E06899797F4A}" type="datetime1">
              <a:rPr lang="en-US" smtClean="0"/>
              <a:t>3/11/2025</a:t>
            </a:fld>
            <a:endParaRPr lang="en-GB" dirty="0"/>
          </a:p>
        </p:txBody>
      </p:sp>
      <p:sp>
        <p:nvSpPr>
          <p:cNvPr id="5" name="Segnaposto piè di pagina 4"/>
          <p:cNvSpPr>
            <a:spLocks noGrp="1"/>
          </p:cNvSpPr>
          <p:nvPr>
            <p:ph type="ftr" sz="quarter" idx="11"/>
          </p:nvPr>
        </p:nvSpPr>
        <p:spPr/>
        <p:txBody>
          <a:bodyPr/>
          <a:lstStyle/>
          <a:p>
            <a:r>
              <a:rPr lang="en-GB"/>
              <a:t>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17</a:t>
            </a:fld>
            <a:endParaRPr lang="en-GB"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1922" y="3551177"/>
            <a:ext cx="476113" cy="431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883" y="3565422"/>
            <a:ext cx="463417" cy="438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4365104"/>
            <a:ext cx="6255324" cy="809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984" y="5780513"/>
            <a:ext cx="3232200" cy="456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ttangolo arrotondato 16"/>
          <p:cNvSpPr/>
          <p:nvPr/>
        </p:nvSpPr>
        <p:spPr>
          <a:xfrm>
            <a:off x="979157" y="5420473"/>
            <a:ext cx="3058845" cy="129614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lvl="1"/>
            <a:r>
              <a:rPr lang="en-US" dirty="0"/>
              <a:t>The “plant” depends on the environment!!</a:t>
            </a:r>
          </a:p>
        </p:txBody>
      </p:sp>
      <p:pic>
        <p:nvPicPr>
          <p:cNvPr id="1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627519"/>
            <a:ext cx="3169574" cy="1369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0" y="1772816"/>
            <a:ext cx="3816424" cy="1110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823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87C154FC-6B1B-4198-B7EC-35FF2D250A54}"/>
              </a:ext>
            </a:extLst>
          </p:cNvPr>
          <p:cNvSpPr>
            <a:spLocks noGrp="1"/>
          </p:cNvSpPr>
          <p:nvPr>
            <p:ph type="dt" sz="half" idx="10"/>
          </p:nvPr>
        </p:nvSpPr>
        <p:spPr/>
        <p:txBody>
          <a:bodyPr/>
          <a:lstStyle/>
          <a:p>
            <a:r>
              <a:rPr lang="en-US"/>
              <a:t>18/07/2014 </a:t>
            </a:r>
            <a:endParaRPr lang="en-GB" dirty="0"/>
          </a:p>
        </p:txBody>
      </p:sp>
      <p:sp>
        <p:nvSpPr>
          <p:cNvPr id="5" name="Segnaposto piè di pagina 4">
            <a:extLst>
              <a:ext uri="{FF2B5EF4-FFF2-40B4-BE49-F238E27FC236}">
                <a16:creationId xmlns:a16="http://schemas.microsoft.com/office/drawing/2014/main" id="{AB963FFD-C093-4ED5-9D5E-E6F3AD6F77D0}"/>
              </a:ext>
            </a:extLst>
          </p:cNvPr>
          <p:cNvSpPr>
            <a:spLocks noGrp="1"/>
          </p:cNvSpPr>
          <p:nvPr>
            <p:ph type="ftr" sz="quarter" idx="11"/>
          </p:nvPr>
        </p:nvSpPr>
        <p:spPr/>
        <p:txBody>
          <a:bodyPr/>
          <a:lstStyle/>
          <a:p>
            <a:r>
              <a:rPr lang="en-GB"/>
              <a:t>© Andrea Calanca - Altair Lab</a:t>
            </a:r>
            <a:endParaRPr lang="en-GB" dirty="0"/>
          </a:p>
        </p:txBody>
      </p:sp>
      <p:sp>
        <p:nvSpPr>
          <p:cNvPr id="6" name="Segnaposto numero diapositiva 5">
            <a:extLst>
              <a:ext uri="{FF2B5EF4-FFF2-40B4-BE49-F238E27FC236}">
                <a16:creationId xmlns:a16="http://schemas.microsoft.com/office/drawing/2014/main" id="{585494B6-F069-4DD8-9DD1-32E306EC1F6C}"/>
              </a:ext>
            </a:extLst>
          </p:cNvPr>
          <p:cNvSpPr>
            <a:spLocks noGrp="1"/>
          </p:cNvSpPr>
          <p:nvPr>
            <p:ph type="sldNum" sz="quarter" idx="12"/>
          </p:nvPr>
        </p:nvSpPr>
        <p:spPr/>
        <p:txBody>
          <a:bodyPr/>
          <a:lstStyle/>
          <a:p>
            <a:fld id="{7B43549E-B3D1-4E80-893C-386392699161}" type="slidenum">
              <a:rPr lang="en-GB" smtClean="0"/>
              <a:pPr/>
              <a:t>18</a:t>
            </a:fld>
            <a:endParaRPr lang="en-GB" dirty="0"/>
          </a:p>
        </p:txBody>
      </p:sp>
      <p:pic>
        <p:nvPicPr>
          <p:cNvPr id="8" name="Immagine 7">
            <a:extLst>
              <a:ext uri="{FF2B5EF4-FFF2-40B4-BE49-F238E27FC236}">
                <a16:creationId xmlns:a16="http://schemas.microsoft.com/office/drawing/2014/main" id="{753A4642-1D57-4D53-AEF1-46470152FAA6}"/>
              </a:ext>
            </a:extLst>
          </p:cNvPr>
          <p:cNvPicPr>
            <a:picLocks noChangeAspect="1"/>
          </p:cNvPicPr>
          <p:nvPr/>
        </p:nvPicPr>
        <p:blipFill>
          <a:blip r:embed="rId3"/>
          <a:stretch>
            <a:fillRect/>
          </a:stretch>
        </p:blipFill>
        <p:spPr>
          <a:xfrm>
            <a:off x="0" y="18288"/>
            <a:ext cx="9143999" cy="6858000"/>
          </a:xfrm>
          <a:prstGeom prst="rect">
            <a:avLst/>
          </a:prstGeom>
        </p:spPr>
      </p:pic>
      <p:sp>
        <p:nvSpPr>
          <p:cNvPr id="9" name="Rettangolo 8">
            <a:extLst>
              <a:ext uri="{FF2B5EF4-FFF2-40B4-BE49-F238E27FC236}">
                <a16:creationId xmlns:a16="http://schemas.microsoft.com/office/drawing/2014/main" id="{B4C82192-42F9-4293-93D5-C3E927EC917A}"/>
              </a:ext>
            </a:extLst>
          </p:cNvPr>
          <p:cNvSpPr/>
          <p:nvPr/>
        </p:nvSpPr>
        <p:spPr>
          <a:xfrm>
            <a:off x="3059832" y="55510"/>
            <a:ext cx="3168352" cy="16825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1600" b="0" i="0" dirty="0">
              <a:solidFill>
                <a:srgbClr val="242021"/>
              </a:solidFill>
              <a:effectLst/>
              <a:latin typeface="Times-Roman"/>
            </a:endParaRPr>
          </a:p>
          <a:p>
            <a:pPr algn="ctr"/>
            <a:r>
              <a:rPr lang="en-GB" sz="1600" b="0" i="0" dirty="0">
                <a:solidFill>
                  <a:srgbClr val="242021"/>
                </a:solidFill>
                <a:effectLst/>
                <a:latin typeface="Times-Roman"/>
              </a:rPr>
              <a:t>plots with different </a:t>
            </a:r>
            <a:r>
              <a:rPr lang="en-GB" sz="1600" b="0" i="0" dirty="0" err="1">
                <a:solidFill>
                  <a:srgbClr val="242021"/>
                </a:solidFill>
                <a:effectLst/>
                <a:latin typeface="Times-Roman"/>
              </a:rPr>
              <a:t>colors</a:t>
            </a:r>
            <a:r>
              <a:rPr lang="en-GB" sz="1600" b="0" i="0" dirty="0">
                <a:solidFill>
                  <a:srgbClr val="242021"/>
                </a:solidFill>
                <a:effectLst/>
                <a:latin typeface="Times-Roman"/>
              </a:rPr>
              <a:t> are related to different environment inertia </a:t>
            </a:r>
            <a:r>
              <a:rPr lang="en-GB" sz="1600" b="0" i="1" dirty="0">
                <a:solidFill>
                  <a:srgbClr val="242021"/>
                </a:solidFill>
                <a:effectLst/>
                <a:latin typeface="CMMI10"/>
              </a:rPr>
              <a:t>J </a:t>
            </a:r>
            <a:r>
              <a:rPr lang="en-GB" sz="1600" b="0" i="1" dirty="0">
                <a:solidFill>
                  <a:srgbClr val="242021"/>
                </a:solidFill>
                <a:effectLst/>
                <a:latin typeface="CMSY10"/>
              </a:rPr>
              <a:t>∈ </a:t>
            </a:r>
            <a:r>
              <a:rPr lang="en-GB" sz="1600" b="0" i="0" dirty="0">
                <a:solidFill>
                  <a:srgbClr val="242021"/>
                </a:solidFill>
                <a:effectLst/>
                <a:latin typeface="CMR10"/>
              </a:rPr>
              <a:t>[</a:t>
            </a:r>
            <a:r>
              <a:rPr lang="en-GB" sz="1600" b="0" i="0" dirty="0">
                <a:solidFill>
                  <a:srgbClr val="242021"/>
                </a:solidFill>
                <a:effectLst/>
                <a:latin typeface="Times-Roman"/>
              </a:rPr>
              <a:t>0.001,1000</a:t>
            </a:r>
            <a:r>
              <a:rPr lang="en-GB" sz="1600" b="0" i="0" dirty="0">
                <a:solidFill>
                  <a:srgbClr val="242021"/>
                </a:solidFill>
                <a:effectLst/>
                <a:latin typeface="CMR10"/>
              </a:rPr>
              <a:t>] </a:t>
            </a:r>
            <a:r>
              <a:rPr lang="en-GB" sz="1600" b="0" i="0" dirty="0">
                <a:solidFill>
                  <a:srgbClr val="242021"/>
                </a:solidFill>
                <a:effectLst/>
                <a:latin typeface="Times-Roman"/>
              </a:rPr>
              <a:t>Kgm</a:t>
            </a:r>
            <a:r>
              <a:rPr lang="en-GB" sz="1600" b="0" i="0" dirty="0">
                <a:solidFill>
                  <a:srgbClr val="242021"/>
                </a:solidFill>
                <a:effectLst/>
                <a:latin typeface="CMR10"/>
              </a:rPr>
              <a:t>2</a:t>
            </a:r>
            <a:br>
              <a:rPr lang="en-GB" sz="1600" b="0" i="0" dirty="0">
                <a:solidFill>
                  <a:srgbClr val="242021"/>
                </a:solidFill>
                <a:effectLst/>
                <a:latin typeface="CMR10"/>
              </a:rPr>
            </a:br>
            <a:r>
              <a:rPr lang="en-GB" sz="1600" b="0" i="0" dirty="0">
                <a:solidFill>
                  <a:srgbClr val="242021"/>
                </a:solidFill>
                <a:effectLst/>
                <a:latin typeface="Times-Roman"/>
              </a:rPr>
              <a:t>(from blue to red </a:t>
            </a:r>
            <a:r>
              <a:rPr lang="en-GB" sz="1600" b="0" i="1" dirty="0">
                <a:solidFill>
                  <a:srgbClr val="242021"/>
                </a:solidFill>
                <a:effectLst/>
                <a:latin typeface="CMMI10"/>
              </a:rPr>
              <a:t>J </a:t>
            </a:r>
            <a:r>
              <a:rPr lang="en-GB" sz="1600" b="0" i="0" dirty="0">
                <a:solidFill>
                  <a:srgbClr val="242021"/>
                </a:solidFill>
                <a:effectLst/>
                <a:latin typeface="Times-Roman"/>
              </a:rPr>
              <a:t>is increasing). The actuator inertia </a:t>
            </a:r>
            <a:r>
              <a:rPr lang="en-GB" sz="1600" b="0" i="1" dirty="0" err="1">
                <a:solidFill>
                  <a:srgbClr val="242021"/>
                </a:solidFill>
                <a:effectLst/>
                <a:latin typeface="CMMI10"/>
              </a:rPr>
              <a:t>Jm</a:t>
            </a:r>
            <a:r>
              <a:rPr lang="en-GB" sz="1600" b="0" i="1" dirty="0">
                <a:solidFill>
                  <a:srgbClr val="242021"/>
                </a:solidFill>
                <a:effectLst/>
                <a:latin typeface="CMMI10"/>
              </a:rPr>
              <a:t> </a:t>
            </a:r>
            <a:r>
              <a:rPr lang="en-GB" sz="1600" b="0" i="0" dirty="0">
                <a:solidFill>
                  <a:srgbClr val="242021"/>
                </a:solidFill>
                <a:effectLst/>
                <a:latin typeface="CMR10"/>
              </a:rPr>
              <a:t>= </a:t>
            </a:r>
            <a:r>
              <a:rPr lang="en-GB" sz="1600" b="0" i="0" dirty="0">
                <a:solidFill>
                  <a:srgbClr val="242021"/>
                </a:solidFill>
                <a:effectLst/>
                <a:latin typeface="Times-Roman"/>
              </a:rPr>
              <a:t>0.1 Kgm</a:t>
            </a:r>
            <a:r>
              <a:rPr lang="en-GB" sz="1600" b="0" i="0" dirty="0">
                <a:solidFill>
                  <a:srgbClr val="242021"/>
                </a:solidFill>
                <a:effectLst/>
                <a:latin typeface="CMR10"/>
              </a:rPr>
              <a:t>2 </a:t>
            </a:r>
            <a:r>
              <a:rPr lang="en-GB" sz="1600" b="0" i="0" dirty="0">
                <a:solidFill>
                  <a:srgbClr val="242021"/>
                </a:solidFill>
                <a:effectLst/>
                <a:latin typeface="Times-Roman"/>
              </a:rPr>
              <a:t>is constant in all figures and plots.</a:t>
            </a:r>
            <a:r>
              <a:rPr lang="en-GB" sz="1600" dirty="0"/>
              <a:t> </a:t>
            </a:r>
            <a:br>
              <a:rPr lang="en-GB" dirty="0"/>
            </a:br>
            <a:endParaRPr lang="en-US" dirty="0"/>
          </a:p>
        </p:txBody>
      </p:sp>
    </p:spTree>
    <p:extLst>
      <p:ext uri="{BB962C8B-B14F-4D97-AF65-F5344CB8AC3E}">
        <p14:creationId xmlns:p14="http://schemas.microsoft.com/office/powerpoint/2010/main" val="45737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Force Control</a:t>
            </a:r>
          </a:p>
        </p:txBody>
      </p:sp>
      <p:sp>
        <p:nvSpPr>
          <p:cNvPr id="3" name="Segnaposto contenuto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4" name="Segnaposto data 3"/>
          <p:cNvSpPr>
            <a:spLocks noGrp="1"/>
          </p:cNvSpPr>
          <p:nvPr>
            <p:ph type="dt" sz="half" idx="10"/>
          </p:nvPr>
        </p:nvSpPr>
        <p:spPr/>
        <p:txBody>
          <a:bodyPr/>
          <a:lstStyle/>
          <a:p>
            <a:fld id="{6524318A-2198-4DB5-BB93-E06899797F4A}" type="datetime1">
              <a:rPr lang="en-US" smtClean="0"/>
              <a:t>3/11/2025</a:t>
            </a:fld>
            <a:endParaRPr lang="en-GB" dirty="0"/>
          </a:p>
        </p:txBody>
      </p:sp>
      <p:sp>
        <p:nvSpPr>
          <p:cNvPr id="5" name="Segnaposto piè di pagina 4"/>
          <p:cNvSpPr>
            <a:spLocks noGrp="1"/>
          </p:cNvSpPr>
          <p:nvPr>
            <p:ph type="ftr" sz="quarter" idx="11"/>
          </p:nvPr>
        </p:nvSpPr>
        <p:spPr/>
        <p:txBody>
          <a:bodyPr/>
          <a:lstStyle/>
          <a:p>
            <a:r>
              <a:rPr lang="en-GB"/>
              <a:t>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19</a:t>
            </a:fld>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595" y="1940496"/>
            <a:ext cx="7964613"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asellaDiTesto 8">
            <a:extLst>
              <a:ext uri="{FF2B5EF4-FFF2-40B4-BE49-F238E27FC236}">
                <a16:creationId xmlns:a16="http://schemas.microsoft.com/office/drawing/2014/main" id="{628D00D6-19C6-4A6C-9994-449A7AD5557C}"/>
              </a:ext>
            </a:extLst>
          </p:cNvPr>
          <p:cNvSpPr txBox="1"/>
          <p:nvPr/>
        </p:nvSpPr>
        <p:spPr>
          <a:xfrm>
            <a:off x="4067944" y="692696"/>
            <a:ext cx="5201958" cy="1200329"/>
          </a:xfrm>
          <a:prstGeom prst="rect">
            <a:avLst/>
          </a:prstGeom>
          <a:noFill/>
        </p:spPr>
        <p:txBody>
          <a:bodyPr wrap="square">
            <a:spAutoFit/>
          </a:bodyPr>
          <a:lstStyle/>
          <a:p>
            <a:r>
              <a:rPr lang="en-US" dirty="0"/>
              <a:t>S. Eppinger and W. </a:t>
            </a:r>
            <a:r>
              <a:rPr lang="en-US" dirty="0" err="1"/>
              <a:t>Seering</a:t>
            </a:r>
            <a:r>
              <a:rPr lang="en-US" dirty="0"/>
              <a:t>, “Understanding bandwidth limitations in robot force control,” </a:t>
            </a:r>
            <a:r>
              <a:rPr lang="en-US" i="1" dirty="0"/>
              <a:t>Proceedings. 1987 IEEE Int. Conf. Robot. </a:t>
            </a:r>
            <a:r>
              <a:rPr lang="en-US" i="1" dirty="0" err="1"/>
              <a:t>Autom</a:t>
            </a:r>
            <a:r>
              <a:rPr lang="en-US" i="1" dirty="0"/>
              <a:t>.</a:t>
            </a:r>
            <a:r>
              <a:rPr lang="en-US" dirty="0"/>
              <a:t>, vol. 4, pp. 904–909, 1987.</a:t>
            </a:r>
          </a:p>
        </p:txBody>
      </p:sp>
    </p:spTree>
    <p:extLst>
      <p:ext uri="{BB962C8B-B14F-4D97-AF65-F5344CB8AC3E}">
        <p14:creationId xmlns:p14="http://schemas.microsoft.com/office/powerpoint/2010/main" val="2625278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Outline</a:t>
            </a:r>
          </a:p>
        </p:txBody>
      </p:sp>
      <p:sp>
        <p:nvSpPr>
          <p:cNvPr id="3" name="Segnaposto contenuto 2"/>
          <p:cNvSpPr>
            <a:spLocks noGrp="1"/>
          </p:cNvSpPr>
          <p:nvPr>
            <p:ph idx="1"/>
          </p:nvPr>
        </p:nvSpPr>
        <p:spPr/>
        <p:txBody>
          <a:bodyPr/>
          <a:lstStyle/>
          <a:p>
            <a:endParaRPr lang="en-GB" dirty="0"/>
          </a:p>
          <a:p>
            <a:r>
              <a:rPr lang="en-GB" dirty="0"/>
              <a:t>Preliminary Concepts</a:t>
            </a:r>
          </a:p>
          <a:p>
            <a:endParaRPr lang="en-GB" dirty="0"/>
          </a:p>
          <a:p>
            <a:r>
              <a:rPr lang="en-GB" dirty="0"/>
              <a:t>Compliant Control of Stiff Joints</a:t>
            </a:r>
          </a:p>
          <a:p>
            <a:endParaRPr lang="en-GB" dirty="0"/>
          </a:p>
          <a:p>
            <a:r>
              <a:rPr lang="en-GB" dirty="0"/>
              <a:t>Compliant Control of Soft Joints</a:t>
            </a:r>
          </a:p>
          <a:p>
            <a:endParaRPr lang="en-GB" dirty="0"/>
          </a:p>
          <a:p>
            <a:r>
              <a:rPr lang="en-GB" dirty="0"/>
              <a:t>Discussion &amp; Conclusions</a:t>
            </a:r>
          </a:p>
        </p:txBody>
      </p:sp>
      <p:sp>
        <p:nvSpPr>
          <p:cNvPr id="4" name="Segnaposto data 3"/>
          <p:cNvSpPr>
            <a:spLocks noGrp="1"/>
          </p:cNvSpPr>
          <p:nvPr>
            <p:ph type="dt" sz="half" idx="10"/>
          </p:nvPr>
        </p:nvSpPr>
        <p:spPr/>
        <p:txBody>
          <a:bodyPr/>
          <a:lstStyle/>
          <a:p>
            <a:r>
              <a:rPr lang="en-US" dirty="0"/>
              <a:t>18/07/2014 </a:t>
            </a:r>
            <a:endParaRPr lang="en-GB" dirty="0"/>
          </a:p>
        </p:txBody>
      </p:sp>
      <p:sp>
        <p:nvSpPr>
          <p:cNvPr id="5" name="Segnaposto piè di pagina 4"/>
          <p:cNvSpPr>
            <a:spLocks noGrp="1"/>
          </p:cNvSpPr>
          <p:nvPr>
            <p:ph type="ftr" sz="quarter" idx="11"/>
          </p:nvPr>
        </p:nvSpPr>
        <p:spPr/>
        <p:txBody>
          <a:bodyPr/>
          <a:lstStyle/>
          <a:p>
            <a:r>
              <a:rPr lang="en-GB" dirty="0"/>
              <a:t>© Andrea Calanca - Altair Lab</a:t>
            </a:r>
          </a:p>
        </p:txBody>
      </p:sp>
      <p:sp>
        <p:nvSpPr>
          <p:cNvPr id="6" name="Segnaposto numero diapositiva 5"/>
          <p:cNvSpPr>
            <a:spLocks noGrp="1"/>
          </p:cNvSpPr>
          <p:nvPr>
            <p:ph type="sldNum" sz="quarter" idx="12"/>
          </p:nvPr>
        </p:nvSpPr>
        <p:spPr/>
        <p:txBody>
          <a:bodyPr/>
          <a:lstStyle/>
          <a:p>
            <a:fld id="{7B43549E-B3D1-4E80-893C-386392699161}" type="slidenum">
              <a:rPr lang="en-GB" smtClean="0"/>
              <a:pPr/>
              <a:t>2</a:t>
            </a:fld>
            <a:endParaRPr lang="en-GB" dirty="0"/>
          </a:p>
        </p:txBody>
      </p:sp>
    </p:spTree>
    <p:extLst>
      <p:ext uri="{BB962C8B-B14F-4D97-AF65-F5344CB8AC3E}">
        <p14:creationId xmlns:p14="http://schemas.microsoft.com/office/powerpoint/2010/main" val="39447048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Force Control</a:t>
            </a:r>
          </a:p>
        </p:txBody>
      </p:sp>
      <p:sp>
        <p:nvSpPr>
          <p:cNvPr id="4" name="Segnaposto data 3"/>
          <p:cNvSpPr>
            <a:spLocks noGrp="1"/>
          </p:cNvSpPr>
          <p:nvPr>
            <p:ph type="dt" sz="half" idx="10"/>
          </p:nvPr>
        </p:nvSpPr>
        <p:spPr/>
        <p:txBody>
          <a:bodyPr/>
          <a:lstStyle/>
          <a:p>
            <a:fld id="{6524318A-2198-4DB5-BB93-E06899797F4A}" type="datetime1">
              <a:rPr lang="en-US" smtClean="0"/>
              <a:t>3/11/2025</a:t>
            </a:fld>
            <a:endParaRPr lang="en-GB" dirty="0"/>
          </a:p>
        </p:txBody>
      </p:sp>
      <p:sp>
        <p:nvSpPr>
          <p:cNvPr id="5" name="Segnaposto piè di pagina 4"/>
          <p:cNvSpPr>
            <a:spLocks noGrp="1"/>
          </p:cNvSpPr>
          <p:nvPr>
            <p:ph type="ftr" sz="quarter" idx="11"/>
          </p:nvPr>
        </p:nvSpPr>
        <p:spPr/>
        <p:txBody>
          <a:bodyPr/>
          <a:lstStyle/>
          <a:p>
            <a:r>
              <a:rPr lang="en-GB"/>
              <a:t>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20</a:t>
            </a:fld>
            <a:endParaRPr lang="en-GB"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84784"/>
            <a:ext cx="3600400" cy="5154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3523" y="866942"/>
            <a:ext cx="4670965" cy="5658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1363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6524318A-2198-4DB5-BB93-E06899797F4A}" type="datetime1">
              <a:rPr lang="en-US" smtClean="0"/>
              <a:t>3/11/2025</a:t>
            </a:fld>
            <a:endParaRPr lang="en-GB" dirty="0"/>
          </a:p>
        </p:txBody>
      </p:sp>
      <p:sp>
        <p:nvSpPr>
          <p:cNvPr id="5" name="Segnaposto piè di pagina 4"/>
          <p:cNvSpPr>
            <a:spLocks noGrp="1"/>
          </p:cNvSpPr>
          <p:nvPr>
            <p:ph type="ftr" sz="quarter" idx="11"/>
          </p:nvPr>
        </p:nvSpPr>
        <p:spPr/>
        <p:txBody>
          <a:bodyPr/>
          <a:lstStyle/>
          <a:p>
            <a:r>
              <a:rPr lang="en-GB"/>
              <a:t>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21</a:t>
            </a:fld>
            <a:endParaRPr lang="en-GB"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548680"/>
            <a:ext cx="5040560" cy="6125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1700808"/>
            <a:ext cx="3006588" cy="3642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127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Force Control</a:t>
            </a:r>
          </a:p>
        </p:txBody>
      </p:sp>
      <p:sp>
        <p:nvSpPr>
          <p:cNvPr id="3" name="Segnaposto contenuto 2"/>
          <p:cNvSpPr>
            <a:spLocks noGrp="1"/>
          </p:cNvSpPr>
          <p:nvPr>
            <p:ph idx="1"/>
          </p:nvPr>
        </p:nvSpPr>
        <p:spPr>
          <a:xfrm>
            <a:off x="457200" y="1600200"/>
            <a:ext cx="3466728" cy="4876800"/>
          </a:xfrm>
        </p:spPr>
        <p:txBody>
          <a:bodyPr/>
          <a:lstStyle/>
          <a:p>
            <a:r>
              <a:rPr lang="en-US" dirty="0"/>
              <a:t>The simplest model</a:t>
            </a:r>
            <a:br>
              <a:rPr lang="en-US" dirty="0"/>
            </a:br>
            <a:r>
              <a:rPr lang="en-US" dirty="0"/>
              <a:t>to explain </a:t>
            </a:r>
            <a:br>
              <a:rPr lang="en-US" dirty="0"/>
            </a:br>
            <a:r>
              <a:rPr lang="en-US" dirty="0"/>
              <a:t>non-collocation</a:t>
            </a:r>
          </a:p>
          <a:p>
            <a:endParaRPr lang="en-US" dirty="0"/>
          </a:p>
          <a:p>
            <a:r>
              <a:rPr lang="en-US" dirty="0"/>
              <a:t>The importance of the environment is not taken into account in this work. (it should!)</a:t>
            </a:r>
          </a:p>
        </p:txBody>
      </p:sp>
      <p:sp>
        <p:nvSpPr>
          <p:cNvPr id="4" name="Segnaposto data 3"/>
          <p:cNvSpPr>
            <a:spLocks noGrp="1"/>
          </p:cNvSpPr>
          <p:nvPr>
            <p:ph type="dt" sz="half" idx="10"/>
          </p:nvPr>
        </p:nvSpPr>
        <p:spPr/>
        <p:txBody>
          <a:bodyPr/>
          <a:lstStyle/>
          <a:p>
            <a:fld id="{6524318A-2198-4DB5-BB93-E06899797F4A}" type="datetime1">
              <a:rPr lang="en-US" smtClean="0"/>
              <a:t>3/11/2025</a:t>
            </a:fld>
            <a:endParaRPr lang="en-GB" dirty="0"/>
          </a:p>
        </p:txBody>
      </p:sp>
      <p:sp>
        <p:nvSpPr>
          <p:cNvPr id="5" name="Segnaposto piè di pagina 4"/>
          <p:cNvSpPr>
            <a:spLocks noGrp="1"/>
          </p:cNvSpPr>
          <p:nvPr>
            <p:ph type="ftr" sz="quarter" idx="11"/>
          </p:nvPr>
        </p:nvSpPr>
        <p:spPr/>
        <p:txBody>
          <a:bodyPr/>
          <a:lstStyle/>
          <a:p>
            <a:r>
              <a:rPr lang="en-GB"/>
              <a:t>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22</a:t>
            </a:fld>
            <a:endParaRPr lang="en-GB" dirty="0"/>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595569"/>
            <a:ext cx="4680520" cy="60737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95830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en-GB" sz="4000" dirty="0"/>
              <a:t>Part II: </a:t>
            </a:r>
            <a:br>
              <a:rPr lang="en-GB" sz="4000" dirty="0"/>
            </a:br>
            <a:r>
              <a:rPr lang="en-GB" sz="4000" dirty="0"/>
              <a:t>Compliant Control </a:t>
            </a:r>
            <a:br>
              <a:rPr lang="en-GB" sz="4000" dirty="0"/>
            </a:br>
            <a:r>
              <a:rPr lang="en-GB" sz="4000" dirty="0"/>
              <a:t>of Stiff Joints</a:t>
            </a:r>
          </a:p>
        </p:txBody>
      </p:sp>
      <p:sp>
        <p:nvSpPr>
          <p:cNvPr id="3" name="Sottotitolo 2"/>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1079570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Implicit Impedance Control</a:t>
            </a:r>
          </a:p>
        </p:txBody>
      </p:sp>
      <p:sp>
        <p:nvSpPr>
          <p:cNvPr id="3" name="Segnaposto contenuto 2"/>
          <p:cNvSpPr>
            <a:spLocks noGrp="1"/>
          </p:cNvSpPr>
          <p:nvPr>
            <p:ph idx="1"/>
          </p:nvPr>
        </p:nvSpPr>
        <p:spPr/>
        <p:txBody>
          <a:bodyPr/>
          <a:lstStyle/>
          <a:p>
            <a:pPr marL="0" indent="0">
              <a:buNone/>
            </a:pPr>
            <a:r>
              <a:rPr lang="en-US" dirty="0"/>
              <a:t>Underlying ideas</a:t>
            </a:r>
          </a:p>
          <a:p>
            <a:r>
              <a:rPr lang="en-US" dirty="0"/>
              <a:t>A single position loop that stiffen the system as much as needed</a:t>
            </a:r>
          </a:p>
          <a:p>
            <a:r>
              <a:rPr lang="en-US" dirty="0"/>
              <a:t>It can be considered as an impedance architecture with open loop force control (truly negligible dynamics!!)</a:t>
            </a:r>
          </a:p>
          <a:p>
            <a:pPr marL="0" indent="0">
              <a:buNone/>
            </a:pPr>
            <a:r>
              <a:rPr lang="en-US" dirty="0"/>
              <a:t> </a:t>
            </a:r>
          </a:p>
          <a:p>
            <a:endParaRPr lang="en-GB" dirty="0"/>
          </a:p>
        </p:txBody>
      </p:sp>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24</a:t>
            </a:fld>
            <a:endParaRPr lang="en-GB" dirty="0"/>
          </a:p>
        </p:txBody>
      </p:sp>
      <p:grpSp>
        <p:nvGrpSpPr>
          <p:cNvPr id="7" name="Gruppo 6">
            <a:extLst>
              <a:ext uri="{FF2B5EF4-FFF2-40B4-BE49-F238E27FC236}">
                <a16:creationId xmlns:a16="http://schemas.microsoft.com/office/drawing/2014/main" id="{E78CA533-A6A4-7D67-CD42-E398EC741B98}"/>
              </a:ext>
            </a:extLst>
          </p:cNvPr>
          <p:cNvGrpSpPr/>
          <p:nvPr/>
        </p:nvGrpSpPr>
        <p:grpSpPr>
          <a:xfrm>
            <a:off x="1547664" y="3723832"/>
            <a:ext cx="5433033" cy="2866719"/>
            <a:chOff x="1547664" y="3723832"/>
            <a:chExt cx="5433033" cy="2866719"/>
          </a:xfrm>
        </p:grpSpPr>
        <p:pic>
          <p:nvPicPr>
            <p:cNvPr id="8" name="Immagine 7">
              <a:extLst>
                <a:ext uri="{FF2B5EF4-FFF2-40B4-BE49-F238E27FC236}">
                  <a16:creationId xmlns:a16="http://schemas.microsoft.com/office/drawing/2014/main" id="{FA0E858E-702D-031B-82E0-F46A46FF3DFA}"/>
                </a:ext>
              </a:extLst>
            </p:cNvPr>
            <p:cNvPicPr>
              <a:picLocks noChangeAspect="1"/>
            </p:cNvPicPr>
            <p:nvPr/>
          </p:nvPicPr>
          <p:blipFill>
            <a:blip r:embed="rId3"/>
            <a:stretch>
              <a:fillRect/>
            </a:stretch>
          </p:blipFill>
          <p:spPr>
            <a:xfrm>
              <a:off x="1547664" y="3723832"/>
              <a:ext cx="5433033" cy="2866719"/>
            </a:xfrm>
            <a:prstGeom prst="rect">
              <a:avLst/>
            </a:prstGeom>
          </p:spPr>
        </p:pic>
        <p:pic>
          <p:nvPicPr>
            <p:cNvPr id="11" name="Immagine 10">
              <a:extLst>
                <a:ext uri="{FF2B5EF4-FFF2-40B4-BE49-F238E27FC236}">
                  <a16:creationId xmlns:a16="http://schemas.microsoft.com/office/drawing/2014/main" id="{D38E26F1-7BD4-46D1-82AD-2DD9845AFD02}"/>
                </a:ext>
              </a:extLst>
            </p:cNvPr>
            <p:cNvPicPr>
              <a:picLocks noChangeAspect="1"/>
            </p:cNvPicPr>
            <p:nvPr/>
          </p:nvPicPr>
          <p:blipFill rotWithShape="1">
            <a:blip r:embed="rId4"/>
            <a:srcRect l="30043" t="20353" r="53474" b="64230"/>
            <a:stretch/>
          </p:blipFill>
          <p:spPr>
            <a:xfrm>
              <a:off x="2996952" y="5157192"/>
              <a:ext cx="864096" cy="403448"/>
            </a:xfrm>
            <a:prstGeom prst="rect">
              <a:avLst/>
            </a:prstGeom>
          </p:spPr>
        </p:pic>
      </p:grpSp>
    </p:spTree>
    <p:extLst>
      <p:ext uri="{BB962C8B-B14F-4D97-AF65-F5344CB8AC3E}">
        <p14:creationId xmlns:p14="http://schemas.microsoft.com/office/powerpoint/2010/main" val="3139301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Implicit Impedance Control</a:t>
            </a:r>
          </a:p>
        </p:txBody>
      </p:sp>
      <p:sp>
        <p:nvSpPr>
          <p:cNvPr id="3" name="Segnaposto contenuto 2"/>
          <p:cNvSpPr>
            <a:spLocks noGrp="1"/>
          </p:cNvSpPr>
          <p:nvPr>
            <p:ph idx="1"/>
          </p:nvPr>
        </p:nvSpPr>
        <p:spPr/>
        <p:txBody>
          <a:bodyPr/>
          <a:lstStyle/>
          <a:p>
            <a:pPr marL="0" indent="0">
              <a:buNone/>
            </a:pPr>
            <a:r>
              <a:rPr lang="en-US" dirty="0"/>
              <a:t>Advantages</a:t>
            </a:r>
          </a:p>
          <a:p>
            <a:r>
              <a:rPr lang="en-US" dirty="0"/>
              <a:t>No force sensor necessary</a:t>
            </a:r>
          </a:p>
          <a:p>
            <a:r>
              <a:rPr lang="en-US" dirty="0"/>
              <a:t>Very robust because it skip force control issues</a:t>
            </a:r>
          </a:p>
          <a:p>
            <a:r>
              <a:rPr lang="en-US" dirty="0"/>
              <a:t>Can also be very accurate</a:t>
            </a:r>
          </a:p>
          <a:p>
            <a:pPr marL="0" indent="0">
              <a:buNone/>
            </a:pPr>
            <a:r>
              <a:rPr lang="en-US" dirty="0"/>
              <a:t>Disadvantages</a:t>
            </a:r>
          </a:p>
          <a:p>
            <a:r>
              <a:rPr lang="en-US" dirty="0"/>
              <a:t>Motor </a:t>
            </a:r>
            <a:r>
              <a:rPr lang="en-US" dirty="0" err="1"/>
              <a:t>backdrivability</a:t>
            </a:r>
            <a:r>
              <a:rPr lang="en-US" dirty="0"/>
              <a:t> is necessary</a:t>
            </a:r>
          </a:p>
          <a:p>
            <a:r>
              <a:rPr lang="en-US" dirty="0"/>
              <a:t>Low motor inertia and friction are strongly desired</a:t>
            </a:r>
          </a:p>
          <a:p>
            <a:r>
              <a:rPr lang="en-US" dirty="0"/>
              <a:t>An accurate model of the robot is necessary</a:t>
            </a:r>
            <a:br>
              <a:rPr lang="en-US" dirty="0"/>
            </a:br>
            <a:r>
              <a:rPr lang="en-US" sz="2000" dirty="0"/>
              <a:t>this cannot be explained </a:t>
            </a:r>
            <a:br>
              <a:rPr lang="en-US" sz="2000" dirty="0"/>
            </a:br>
            <a:r>
              <a:rPr lang="en-US" sz="2000" dirty="0"/>
              <a:t>in the 1 d.o.f. case </a:t>
            </a:r>
          </a:p>
          <a:p>
            <a:pPr marL="0" indent="0">
              <a:buNone/>
            </a:pPr>
            <a:endParaRPr lang="en-GB" dirty="0"/>
          </a:p>
        </p:txBody>
      </p:sp>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25</a:t>
            </a:fld>
            <a:endParaRPr lang="en-GB" dirty="0"/>
          </a:p>
        </p:txBody>
      </p:sp>
    </p:spTree>
    <p:extLst>
      <p:ext uri="{BB962C8B-B14F-4D97-AF65-F5344CB8AC3E}">
        <p14:creationId xmlns:p14="http://schemas.microsoft.com/office/powerpoint/2010/main" val="417857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Implicit Impedance Control</a:t>
            </a:r>
            <a:endParaRPr lang="en-US" dirty="0"/>
          </a:p>
        </p:txBody>
      </p:sp>
      <p:sp>
        <p:nvSpPr>
          <p:cNvPr id="3" name="Segnaposto contenuto 2"/>
          <p:cNvSpPr>
            <a:spLocks noGrp="1"/>
          </p:cNvSpPr>
          <p:nvPr>
            <p:ph idx="1"/>
          </p:nvPr>
        </p:nvSpPr>
        <p:spPr>
          <a:xfrm>
            <a:off x="457200" y="1504528"/>
            <a:ext cx="8229600" cy="4876800"/>
          </a:xfrm>
        </p:spPr>
        <p:txBody>
          <a:bodyPr/>
          <a:lstStyle/>
          <a:p>
            <a:r>
              <a:rPr lang="en-US" dirty="0"/>
              <a:t>On multi </a:t>
            </a:r>
            <a:r>
              <a:rPr lang="en-US" dirty="0" err="1"/>
              <a:t>d.o.f.</a:t>
            </a:r>
            <a:r>
              <a:rPr lang="en-US" dirty="0"/>
              <a:t> robots requires Inverse Dynamics compensation</a:t>
            </a:r>
          </a:p>
        </p:txBody>
      </p:sp>
      <p:sp>
        <p:nvSpPr>
          <p:cNvPr id="4" name="Segnaposto data 3"/>
          <p:cNvSpPr>
            <a:spLocks noGrp="1"/>
          </p:cNvSpPr>
          <p:nvPr>
            <p:ph type="dt" sz="half" idx="10"/>
          </p:nvPr>
        </p:nvSpPr>
        <p:spPr/>
        <p:txBody>
          <a:bodyPr/>
          <a:lstStyle/>
          <a:p>
            <a:fld id="{6524318A-2198-4DB5-BB93-E06899797F4A}" type="datetime1">
              <a:rPr lang="en-US" smtClean="0"/>
              <a:t>3/11/2025</a:t>
            </a:fld>
            <a:endParaRPr lang="en-GB" dirty="0"/>
          </a:p>
        </p:txBody>
      </p:sp>
      <p:sp>
        <p:nvSpPr>
          <p:cNvPr id="5" name="Segnaposto piè di pagina 4"/>
          <p:cNvSpPr>
            <a:spLocks noGrp="1"/>
          </p:cNvSpPr>
          <p:nvPr>
            <p:ph type="ftr" sz="quarter" idx="11"/>
          </p:nvPr>
        </p:nvSpPr>
        <p:spPr/>
        <p:txBody>
          <a:bodyPr/>
          <a:lstStyle/>
          <a:p>
            <a:r>
              <a:rPr lang="en-GB"/>
              <a:t>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26</a:t>
            </a:fld>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787" y="2276872"/>
            <a:ext cx="8566037" cy="4634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2306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E729038C-0A38-CA75-5715-3F0C6AA3AE91}"/>
              </a:ext>
            </a:extLst>
          </p:cNvPr>
          <p:cNvSpPr>
            <a:spLocks noGrp="1"/>
          </p:cNvSpPr>
          <p:nvPr>
            <p:ph type="dt" sz="half" idx="10"/>
          </p:nvPr>
        </p:nvSpPr>
        <p:spPr/>
        <p:txBody>
          <a:bodyPr/>
          <a:lstStyle/>
          <a:p>
            <a:r>
              <a:rPr lang="en-US"/>
              <a:t>18/07/2014 </a:t>
            </a:r>
            <a:endParaRPr lang="en-GB" dirty="0"/>
          </a:p>
        </p:txBody>
      </p:sp>
      <p:sp>
        <p:nvSpPr>
          <p:cNvPr id="5" name="Segnaposto piè di pagina 4">
            <a:extLst>
              <a:ext uri="{FF2B5EF4-FFF2-40B4-BE49-F238E27FC236}">
                <a16:creationId xmlns:a16="http://schemas.microsoft.com/office/drawing/2014/main" id="{F3ED4BD5-ACE7-FEC4-F7F7-985B881B9AC2}"/>
              </a:ext>
            </a:extLst>
          </p:cNvPr>
          <p:cNvSpPr>
            <a:spLocks noGrp="1"/>
          </p:cNvSpPr>
          <p:nvPr>
            <p:ph type="ftr" sz="quarter" idx="11"/>
          </p:nvPr>
        </p:nvSpPr>
        <p:spPr/>
        <p:txBody>
          <a:bodyPr/>
          <a:lstStyle/>
          <a:p>
            <a:r>
              <a:rPr lang="en-GB"/>
              <a:t>© Andrea Calanca - Altair Lab</a:t>
            </a:r>
            <a:endParaRPr lang="en-GB" dirty="0"/>
          </a:p>
        </p:txBody>
      </p:sp>
      <p:sp>
        <p:nvSpPr>
          <p:cNvPr id="6" name="Segnaposto numero diapositiva 5">
            <a:extLst>
              <a:ext uri="{FF2B5EF4-FFF2-40B4-BE49-F238E27FC236}">
                <a16:creationId xmlns:a16="http://schemas.microsoft.com/office/drawing/2014/main" id="{27E97D48-8D91-F2B7-7264-F0D591504173}"/>
              </a:ext>
            </a:extLst>
          </p:cNvPr>
          <p:cNvSpPr>
            <a:spLocks noGrp="1"/>
          </p:cNvSpPr>
          <p:nvPr>
            <p:ph type="sldNum" sz="quarter" idx="12"/>
          </p:nvPr>
        </p:nvSpPr>
        <p:spPr/>
        <p:txBody>
          <a:bodyPr/>
          <a:lstStyle/>
          <a:p>
            <a:fld id="{7B43549E-B3D1-4E80-893C-386392699161}" type="slidenum">
              <a:rPr lang="en-GB" smtClean="0"/>
              <a:pPr/>
              <a:t>27</a:t>
            </a:fld>
            <a:endParaRPr lang="en-GB" dirty="0"/>
          </a:p>
        </p:txBody>
      </p:sp>
      <p:grpSp>
        <p:nvGrpSpPr>
          <p:cNvPr id="29" name="Group 43">
            <a:extLst>
              <a:ext uri="{FF2B5EF4-FFF2-40B4-BE49-F238E27FC236}">
                <a16:creationId xmlns:a16="http://schemas.microsoft.com/office/drawing/2014/main" id="{86CB5602-2CDD-D4DD-BD69-635D64291C84}"/>
              </a:ext>
            </a:extLst>
          </p:cNvPr>
          <p:cNvGrpSpPr>
            <a:grpSpLocks/>
          </p:cNvGrpSpPr>
          <p:nvPr/>
        </p:nvGrpSpPr>
        <p:grpSpPr bwMode="auto">
          <a:xfrm>
            <a:off x="1206565" y="1919698"/>
            <a:ext cx="6273254" cy="3645798"/>
            <a:chOff x="1214" y="1311"/>
            <a:chExt cx="3226" cy="1632"/>
          </a:xfrm>
        </p:grpSpPr>
        <p:sp>
          <p:nvSpPr>
            <p:cNvPr id="30" name="Freeform 41">
              <a:extLst>
                <a:ext uri="{FF2B5EF4-FFF2-40B4-BE49-F238E27FC236}">
                  <a16:creationId xmlns:a16="http://schemas.microsoft.com/office/drawing/2014/main" id="{4C64AA7D-1AB5-A3E4-35FE-78B29E3A4431}"/>
                </a:ext>
              </a:extLst>
            </p:cNvPr>
            <p:cNvSpPr>
              <a:spLocks/>
            </p:cNvSpPr>
            <p:nvPr/>
          </p:nvSpPr>
          <p:spPr bwMode="auto">
            <a:xfrm>
              <a:off x="1230" y="1311"/>
              <a:ext cx="3210" cy="1632"/>
            </a:xfrm>
            <a:custGeom>
              <a:avLst/>
              <a:gdLst>
                <a:gd name="T0" fmla="*/ 0 w 3210"/>
                <a:gd name="T1" fmla="*/ 18 h 1632"/>
                <a:gd name="T2" fmla="*/ 0 w 3210"/>
                <a:gd name="T3" fmla="*/ 1632 h 1632"/>
                <a:gd name="T4" fmla="*/ 3210 w 3210"/>
                <a:gd name="T5" fmla="*/ 1632 h 1632"/>
                <a:gd name="T6" fmla="*/ 3210 w 3210"/>
                <a:gd name="T7" fmla="*/ 1008 h 1632"/>
                <a:gd name="T8" fmla="*/ 1020 w 3210"/>
                <a:gd name="T9" fmla="*/ 1008 h 1632"/>
                <a:gd name="T10" fmla="*/ 1020 w 3210"/>
                <a:gd name="T11" fmla="*/ 0 h 1632"/>
                <a:gd name="T12" fmla="*/ 36 w 3210"/>
                <a:gd name="T13" fmla="*/ 0 h 1632"/>
                <a:gd name="T14" fmla="*/ 0 w 3210"/>
                <a:gd name="T15" fmla="*/ 18 h 16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10" h="1632">
                  <a:moveTo>
                    <a:pt x="0" y="18"/>
                  </a:moveTo>
                  <a:lnTo>
                    <a:pt x="0" y="1632"/>
                  </a:lnTo>
                  <a:lnTo>
                    <a:pt x="3210" y="1632"/>
                  </a:lnTo>
                  <a:lnTo>
                    <a:pt x="3210" y="1008"/>
                  </a:lnTo>
                  <a:lnTo>
                    <a:pt x="1020" y="1008"/>
                  </a:lnTo>
                  <a:lnTo>
                    <a:pt x="1020" y="0"/>
                  </a:lnTo>
                  <a:lnTo>
                    <a:pt x="36" y="0"/>
                  </a:lnTo>
                  <a:lnTo>
                    <a:pt x="0" y="18"/>
                  </a:lnTo>
                  <a:close/>
                </a:path>
              </a:pathLst>
            </a:custGeom>
            <a:solidFill>
              <a:schemeClr val="bg1">
                <a:alpha val="0"/>
              </a:schemeClr>
            </a:solidFill>
            <a:ln w="1587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1" name="Text Box 42">
              <a:extLst>
                <a:ext uri="{FF2B5EF4-FFF2-40B4-BE49-F238E27FC236}">
                  <a16:creationId xmlns:a16="http://schemas.microsoft.com/office/drawing/2014/main" id="{F9699F45-2BDD-C2B8-C538-5CD264B6EA56}"/>
                </a:ext>
              </a:extLst>
            </p:cNvPr>
            <p:cNvSpPr txBox="1">
              <a:spLocks noChangeArrowheads="1"/>
            </p:cNvSpPr>
            <p:nvPr/>
          </p:nvSpPr>
          <p:spPr bwMode="auto">
            <a:xfrm>
              <a:off x="1214" y="2776"/>
              <a:ext cx="978"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it-IT" altLang="en-US" sz="1600" dirty="0">
                  <a:solidFill>
                    <a:srgbClr val="FF3300"/>
                  </a:solidFill>
                </a:rPr>
                <a:t>ID </a:t>
              </a:r>
              <a:r>
                <a:rPr lang="it-IT" altLang="en-US" sz="1600" dirty="0" err="1">
                  <a:solidFill>
                    <a:srgbClr val="FF3300"/>
                  </a:solidFill>
                </a:rPr>
                <a:t>compensation</a:t>
              </a:r>
              <a:endParaRPr lang="it-IT" altLang="en-US" sz="1600" dirty="0">
                <a:solidFill>
                  <a:srgbClr val="FF3300"/>
                </a:solidFill>
              </a:endParaRPr>
            </a:p>
          </p:txBody>
        </p:sp>
      </p:grpSp>
      <p:grpSp>
        <p:nvGrpSpPr>
          <p:cNvPr id="32" name="Group 49">
            <a:extLst>
              <a:ext uri="{FF2B5EF4-FFF2-40B4-BE49-F238E27FC236}">
                <a16:creationId xmlns:a16="http://schemas.microsoft.com/office/drawing/2014/main" id="{93D27D1C-D5ED-CD36-1B09-2B8AC33135F5}"/>
              </a:ext>
            </a:extLst>
          </p:cNvPr>
          <p:cNvGrpSpPr>
            <a:grpSpLocks/>
          </p:cNvGrpSpPr>
          <p:nvPr/>
        </p:nvGrpSpPr>
        <p:grpSpPr bwMode="auto">
          <a:xfrm>
            <a:off x="827584" y="1725729"/>
            <a:ext cx="6057404" cy="3636862"/>
            <a:chOff x="2051" y="1017"/>
            <a:chExt cx="3115" cy="1628"/>
          </a:xfrm>
        </p:grpSpPr>
        <p:grpSp>
          <p:nvGrpSpPr>
            <p:cNvPr id="33" name="Group 48">
              <a:extLst>
                <a:ext uri="{FF2B5EF4-FFF2-40B4-BE49-F238E27FC236}">
                  <a16:creationId xmlns:a16="http://schemas.microsoft.com/office/drawing/2014/main" id="{48829D9B-4DD8-55E3-22E8-6DC090573FB7}"/>
                </a:ext>
              </a:extLst>
            </p:cNvPr>
            <p:cNvGrpSpPr>
              <a:grpSpLocks/>
            </p:cNvGrpSpPr>
            <p:nvPr/>
          </p:nvGrpSpPr>
          <p:grpSpPr bwMode="auto">
            <a:xfrm>
              <a:off x="2051" y="1235"/>
              <a:ext cx="3115" cy="1410"/>
              <a:chOff x="2051" y="1235"/>
              <a:chExt cx="3115" cy="1410"/>
            </a:xfrm>
          </p:grpSpPr>
          <p:sp>
            <p:nvSpPr>
              <p:cNvPr id="35" name="Rectangle 5">
                <a:extLst>
                  <a:ext uri="{FF2B5EF4-FFF2-40B4-BE49-F238E27FC236}">
                    <a16:creationId xmlns:a16="http://schemas.microsoft.com/office/drawing/2014/main" id="{3EDE9084-C3D4-CACE-8E29-F374CA2C013A}"/>
                  </a:ext>
                </a:extLst>
              </p:cNvPr>
              <p:cNvSpPr>
                <a:spLocks noChangeArrowheads="1"/>
              </p:cNvSpPr>
              <p:nvPr/>
            </p:nvSpPr>
            <p:spPr bwMode="auto">
              <a:xfrm>
                <a:off x="3751" y="1235"/>
                <a:ext cx="961" cy="511"/>
              </a:xfrm>
              <a:prstGeom prst="rect">
                <a:avLst/>
              </a:prstGeom>
              <a:solidFill>
                <a:schemeClr val="bg1"/>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endParaRPr lang="en-GB" altLang="en-US"/>
              </a:p>
            </p:txBody>
          </p:sp>
          <p:sp>
            <p:nvSpPr>
              <p:cNvPr id="36" name="Rectangle 6">
                <a:extLst>
                  <a:ext uri="{FF2B5EF4-FFF2-40B4-BE49-F238E27FC236}">
                    <a16:creationId xmlns:a16="http://schemas.microsoft.com/office/drawing/2014/main" id="{62C5B8B6-DA3B-21AD-61AE-D05EE043A933}"/>
                  </a:ext>
                </a:extLst>
              </p:cNvPr>
              <p:cNvSpPr>
                <a:spLocks noChangeArrowheads="1"/>
              </p:cNvSpPr>
              <p:nvPr/>
            </p:nvSpPr>
            <p:spPr bwMode="auto">
              <a:xfrm>
                <a:off x="3307" y="2264"/>
                <a:ext cx="1854" cy="381"/>
              </a:xfrm>
              <a:prstGeom prst="rect">
                <a:avLst/>
              </a:prstGeom>
              <a:solidFill>
                <a:schemeClr val="bg1"/>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endParaRPr lang="en-GB" altLang="en-US"/>
              </a:p>
            </p:txBody>
          </p:sp>
          <p:cxnSp>
            <p:nvCxnSpPr>
              <p:cNvPr id="37" name="AutoShape 7">
                <a:extLst>
                  <a:ext uri="{FF2B5EF4-FFF2-40B4-BE49-F238E27FC236}">
                    <a16:creationId xmlns:a16="http://schemas.microsoft.com/office/drawing/2014/main" id="{B3AC313E-CDE6-6E6B-9A26-081A3B8B6E31}"/>
                  </a:ext>
                </a:extLst>
              </p:cNvPr>
              <p:cNvCxnSpPr>
                <a:cxnSpLocks noChangeShapeType="1"/>
                <a:stCxn id="35" idx="3"/>
                <a:endCxn id="36" idx="3"/>
              </p:cNvCxnSpPr>
              <p:nvPr/>
            </p:nvCxnSpPr>
            <p:spPr bwMode="auto">
              <a:xfrm>
                <a:off x="4717" y="1491"/>
                <a:ext cx="449" cy="964"/>
              </a:xfrm>
              <a:prstGeom prst="bentConnector3">
                <a:avLst>
                  <a:gd name="adj1" fmla="val 130958"/>
                </a:avLst>
              </a:prstGeom>
              <a:noFill/>
              <a:ln w="158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AutoShape 8">
                <a:extLst>
                  <a:ext uri="{FF2B5EF4-FFF2-40B4-BE49-F238E27FC236}">
                    <a16:creationId xmlns:a16="http://schemas.microsoft.com/office/drawing/2014/main" id="{AEACB09B-B509-E104-8253-03FDB226362F}"/>
                  </a:ext>
                </a:extLst>
              </p:cNvPr>
              <p:cNvSpPr>
                <a:spLocks noChangeArrowheads="1"/>
              </p:cNvSpPr>
              <p:nvPr/>
            </p:nvSpPr>
            <p:spPr bwMode="auto">
              <a:xfrm>
                <a:off x="3132" y="1443"/>
                <a:ext cx="92" cy="96"/>
              </a:xfrm>
              <a:prstGeom prst="flowChartConnector">
                <a:avLst/>
              </a:prstGeom>
              <a:solidFill>
                <a:schemeClr val="bg1"/>
              </a:solidFill>
              <a:ln w="158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endParaRPr lang="en-GB" altLang="en-US"/>
              </a:p>
            </p:txBody>
          </p:sp>
          <p:cxnSp>
            <p:nvCxnSpPr>
              <p:cNvPr id="39" name="AutoShape 9">
                <a:extLst>
                  <a:ext uri="{FF2B5EF4-FFF2-40B4-BE49-F238E27FC236}">
                    <a16:creationId xmlns:a16="http://schemas.microsoft.com/office/drawing/2014/main" id="{ADBA30F0-148F-E2AD-C4C8-CDEE1C5EBFA6}"/>
                  </a:ext>
                </a:extLst>
              </p:cNvPr>
              <p:cNvCxnSpPr>
                <a:cxnSpLocks noChangeShapeType="1"/>
                <a:stCxn id="36" idx="1"/>
                <a:endCxn id="38" idx="4"/>
              </p:cNvCxnSpPr>
              <p:nvPr/>
            </p:nvCxnSpPr>
            <p:spPr bwMode="auto">
              <a:xfrm rot="10800000">
                <a:off x="3178" y="1544"/>
                <a:ext cx="124" cy="911"/>
              </a:xfrm>
              <a:prstGeom prst="bentConnector2">
                <a:avLst/>
              </a:prstGeom>
              <a:noFill/>
              <a:ln w="158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Rectangle 10">
                <a:extLst>
                  <a:ext uri="{FF2B5EF4-FFF2-40B4-BE49-F238E27FC236}">
                    <a16:creationId xmlns:a16="http://schemas.microsoft.com/office/drawing/2014/main" id="{A3F2C1BA-D4F8-F6CE-0854-A68714B5B317}"/>
                  </a:ext>
                </a:extLst>
              </p:cNvPr>
              <p:cNvSpPr>
                <a:spLocks noChangeArrowheads="1"/>
              </p:cNvSpPr>
              <p:nvPr/>
            </p:nvSpPr>
            <p:spPr bwMode="auto">
              <a:xfrm>
                <a:off x="2422" y="1312"/>
                <a:ext cx="344" cy="357"/>
              </a:xfrm>
              <a:prstGeom prst="rect">
                <a:avLst/>
              </a:prstGeom>
              <a:solidFill>
                <a:schemeClr val="bg1"/>
              </a:solidFill>
              <a:ln w="158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endParaRPr lang="en-GB" altLang="en-US"/>
              </a:p>
            </p:txBody>
          </p:sp>
          <p:cxnSp>
            <p:nvCxnSpPr>
              <p:cNvPr id="41" name="AutoShape 11">
                <a:extLst>
                  <a:ext uri="{FF2B5EF4-FFF2-40B4-BE49-F238E27FC236}">
                    <a16:creationId xmlns:a16="http://schemas.microsoft.com/office/drawing/2014/main" id="{2F4F9C5B-D0DD-247E-DE2D-0E8CE0037585}"/>
                  </a:ext>
                </a:extLst>
              </p:cNvPr>
              <p:cNvCxnSpPr>
                <a:cxnSpLocks noChangeShapeType="1"/>
                <a:stCxn id="40" idx="3"/>
                <a:endCxn id="38" idx="2"/>
              </p:cNvCxnSpPr>
              <p:nvPr/>
            </p:nvCxnSpPr>
            <p:spPr bwMode="auto">
              <a:xfrm>
                <a:off x="2771" y="1491"/>
                <a:ext cx="356" cy="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AutoShape 12">
                <a:extLst>
                  <a:ext uri="{FF2B5EF4-FFF2-40B4-BE49-F238E27FC236}">
                    <a16:creationId xmlns:a16="http://schemas.microsoft.com/office/drawing/2014/main" id="{D35A2C62-60D4-441F-6050-374D9AE11788}"/>
                  </a:ext>
                </a:extLst>
              </p:cNvPr>
              <p:cNvCxnSpPr>
                <a:cxnSpLocks noChangeShapeType="1"/>
                <a:stCxn id="38" idx="6"/>
                <a:endCxn id="35" idx="1"/>
              </p:cNvCxnSpPr>
              <p:nvPr/>
            </p:nvCxnSpPr>
            <p:spPr bwMode="auto">
              <a:xfrm>
                <a:off x="3229" y="1491"/>
                <a:ext cx="517" cy="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AutoShape 13">
                <a:extLst>
                  <a:ext uri="{FF2B5EF4-FFF2-40B4-BE49-F238E27FC236}">
                    <a16:creationId xmlns:a16="http://schemas.microsoft.com/office/drawing/2014/main" id="{1106EC64-063A-169C-ED4F-8DDDE3887B4F}"/>
                  </a:ext>
                </a:extLst>
              </p:cNvPr>
              <p:cNvCxnSpPr>
                <a:cxnSpLocks noChangeShapeType="1"/>
                <a:endCxn id="40" idx="1"/>
              </p:cNvCxnSpPr>
              <p:nvPr/>
            </p:nvCxnSpPr>
            <p:spPr bwMode="auto">
              <a:xfrm>
                <a:off x="2051" y="1491"/>
                <a:ext cx="366" cy="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graphicFrame>
                <p:nvGraphicFramePr>
                  <p:cNvPr id="44" name="Object 14">
                    <a:extLst>
                      <a:ext uri="{FF2B5EF4-FFF2-40B4-BE49-F238E27FC236}">
                        <a16:creationId xmlns:a16="http://schemas.microsoft.com/office/drawing/2014/main" id="{96B9899C-119F-8DF5-3997-45D61307C642}"/>
                      </a:ext>
                    </a:extLst>
                  </p:cNvPr>
                  <p:cNvGraphicFramePr>
                    <a:graphicFrameLocks noChangeAspect="1"/>
                  </p:cNvGraphicFramePr>
                  <p:nvPr/>
                </p:nvGraphicFramePr>
                <p:xfrm>
                  <a:off x="3365" y="2359"/>
                  <a:ext cx="1714" cy="190"/>
                </p:xfrm>
                <a:graphic>
                  <a:graphicData uri="http://schemas.openxmlformats.org/presentationml/2006/ole">
                    <mc:AlternateContent>
                      <mc:Choice xmlns:v="urn:schemas-microsoft-com:vml" Requires="v">
                        <p:oleObj name="Equation" r:id="rId2" imgW="2070100" imgH="228600" progId="Equation.3">
                          <p:embed/>
                        </p:oleObj>
                      </mc:Choice>
                      <mc:Fallback>
                        <p:oleObj name="Equation" r:id="rId2" imgW="2070100" imgH="228600" progId="Equation.3">
                          <p:embed/>
                          <p:pic>
                            <p:nvPicPr>
                              <p:cNvPr id="44" name="Object 14">
                                <a:extLst>
                                  <a:ext uri="{FF2B5EF4-FFF2-40B4-BE49-F238E27FC236}">
                                    <a16:creationId xmlns:a16="http://schemas.microsoft.com/office/drawing/2014/main" id="{96B9899C-119F-8DF5-3997-45D61307C642}"/>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3365" y="2359"/>
                                <a:ext cx="1714" cy="190"/>
                              </a:xfrm>
                              <a:prstGeom prst="rect">
                                <a:avLst/>
                              </a:prstGeom>
                              <a:noFill/>
                              <a:ln>
                                <a:noFill/>
                              </a:ln>
                              <a:effectLst/>
                              <a:extLst>
                                <a:ext uri="{909E8E84-426E-40DD-AFC4-6F175D3DCCD1}">
                                  <a14:hiddenFill>
                                    <a:solidFill>
                                      <a:srgbClr val="FFFFFF"/>
                                    </a:solidFill>
                                  </a14:hiddenFill>
                                </a:ext>
                                <a:ext uri="{91240B29-F687-4F45-9708-019B960494DF}">
                                  <a14:hiddenLine w="1587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44" name="Object 14">
                    <a:extLst>
                      <a:ext uri="{FF2B5EF4-FFF2-40B4-BE49-F238E27FC236}">
                        <a16:creationId xmlns:a16="http://schemas.microsoft.com/office/drawing/2014/main" id="{96B9899C-119F-8DF5-3997-45D61307C642}"/>
                      </a:ext>
                    </a:extLst>
                  </p:cNvPr>
                  <p:cNvGraphicFramePr>
                    <a:graphicFrameLocks noChangeAspect="1"/>
                  </p:cNvGraphicFramePr>
                  <p:nvPr/>
                </p:nvGraphicFramePr>
                <p:xfrm>
                  <a:off x="3365" y="2359"/>
                  <a:ext cx="1714" cy="190"/>
                </p:xfrm>
                <a:graphic>
                  <a:graphicData uri="http://schemas.openxmlformats.org/presentationml/2006/ole">
                    <mc:AlternateContent>
                      <mc:Choice xmlns:v="urn:schemas-microsoft-com:vml" Requires="v">
                        <p:oleObj name="Equation" r:id="rId4" imgW="2070100" imgH="228600" progId="Equation.3">
                          <p:embed/>
                        </p:oleObj>
                      </mc:Choice>
                      <mc:Fallback>
                        <p:oleObj name="Equation" r:id="rId4" imgW="2070100" imgH="228600" progId="Equation.3">
                          <p:embed/>
                          <p:pic>
                            <p:nvPicPr>
                              <p:cNvPr id="44" name="Object 14">
                                <a:extLst>
                                  <a:ext uri="{FF2B5EF4-FFF2-40B4-BE49-F238E27FC236}">
                                    <a16:creationId xmlns:a16="http://schemas.microsoft.com/office/drawing/2014/main" id="{96B9899C-119F-8DF5-3997-45D61307C6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5" y="2359"/>
                                <a:ext cx="1714"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45" name="Object 15">
                    <a:extLst>
                      <a:ext uri="{FF2B5EF4-FFF2-40B4-BE49-F238E27FC236}">
                        <a16:creationId xmlns:a16="http://schemas.microsoft.com/office/drawing/2014/main" id="{A30CC915-E2E1-9EF3-1B47-4C2CCC7CB328}"/>
                      </a:ext>
                    </a:extLst>
                  </p:cNvPr>
                  <p:cNvGraphicFramePr>
                    <a:graphicFrameLocks noChangeAspect="1"/>
                  </p:cNvGraphicFramePr>
                  <p:nvPr/>
                </p:nvGraphicFramePr>
                <p:xfrm>
                  <a:off x="4858" y="1274"/>
                  <a:ext cx="221" cy="169"/>
                </p:xfrm>
                <a:graphic>
                  <a:graphicData uri="http://schemas.openxmlformats.org/presentationml/2006/ole">
                    <mc:AlternateContent>
                      <mc:Choice xmlns:v="urn:schemas-microsoft-com:vml" Requires="v">
                        <p:oleObj name="Equation" r:id="rId6" imgW="266469" imgH="203024" progId="Equation.3">
                          <p:embed/>
                        </p:oleObj>
                      </mc:Choice>
                      <mc:Fallback>
                        <p:oleObj name="Equation" r:id="rId6" imgW="266469" imgH="203024" progId="Equation.3">
                          <p:embed/>
                          <p:pic>
                            <p:nvPicPr>
                              <p:cNvPr id="45" name="Object 15">
                                <a:extLst>
                                  <a:ext uri="{FF2B5EF4-FFF2-40B4-BE49-F238E27FC236}">
                                    <a16:creationId xmlns:a16="http://schemas.microsoft.com/office/drawing/2014/main" id="{A30CC915-E2E1-9EF3-1B47-4C2CCC7CB328}"/>
                                  </a:ext>
                                </a:extLst>
                              </p:cNvPr>
                              <p:cNvPicPr>
                                <a:picLocks noChangeAspect="1" noChangeArrowheads="1"/>
                              </p:cNvPicPr>
                              <p:nvPr/>
                            </p:nvPicPr>
                            <p:blipFill>
                              <a:blip r:embed="rId7">
                                <a:extLst>
                                  <a:ext uri="{28A0092B-C50C-407E-A947-70E740481C1C}">
                                    <a14:useLocalDpi val="0"/>
                                  </a:ext>
                                </a:extLst>
                              </a:blip>
                              <a:srcRect/>
                              <a:stretch>
                                <a:fillRect/>
                              </a:stretch>
                            </p:blipFill>
                            <p:spPr bwMode="auto">
                              <a:xfrm>
                                <a:off x="4858" y="1274"/>
                                <a:ext cx="221" cy="169"/>
                              </a:xfrm>
                              <a:prstGeom prst="rect">
                                <a:avLst/>
                              </a:prstGeom>
                              <a:noFill/>
                              <a:ln>
                                <a:noFill/>
                              </a:ln>
                              <a:effectLst/>
                              <a:extLst>
                                <a:ext uri="{909E8E84-426E-40DD-AFC4-6F175D3DCCD1}">
                                  <a14:hiddenFill>
                                    <a:solidFill>
                                      <a:srgbClr val="FFFFFF"/>
                                    </a:solidFill>
                                  </a14:hiddenFill>
                                </a:ext>
                                <a:ext uri="{91240B29-F687-4F45-9708-019B960494DF}">
                                  <a14:hiddenLine w="1587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45" name="Object 15">
                    <a:extLst>
                      <a:ext uri="{FF2B5EF4-FFF2-40B4-BE49-F238E27FC236}">
                        <a16:creationId xmlns:a16="http://schemas.microsoft.com/office/drawing/2014/main" id="{A30CC915-E2E1-9EF3-1B47-4C2CCC7CB328}"/>
                      </a:ext>
                    </a:extLst>
                  </p:cNvPr>
                  <p:cNvGraphicFramePr>
                    <a:graphicFrameLocks noChangeAspect="1"/>
                  </p:cNvGraphicFramePr>
                  <p:nvPr/>
                </p:nvGraphicFramePr>
                <p:xfrm>
                  <a:off x="4858" y="1274"/>
                  <a:ext cx="221" cy="169"/>
                </p:xfrm>
                <a:graphic>
                  <a:graphicData uri="http://schemas.openxmlformats.org/presentationml/2006/ole">
                    <mc:AlternateContent>
                      <mc:Choice xmlns:v="urn:schemas-microsoft-com:vml" Requires="v">
                        <p:oleObj name="Equation" r:id="rId8" imgW="266469" imgH="203024" progId="Equation.3">
                          <p:embed/>
                        </p:oleObj>
                      </mc:Choice>
                      <mc:Fallback>
                        <p:oleObj name="Equation" r:id="rId8" imgW="266469" imgH="203024" progId="Equation.3">
                          <p:embed/>
                          <p:pic>
                            <p:nvPicPr>
                              <p:cNvPr id="45" name="Object 15">
                                <a:extLst>
                                  <a:ext uri="{FF2B5EF4-FFF2-40B4-BE49-F238E27FC236}">
                                    <a16:creationId xmlns:a16="http://schemas.microsoft.com/office/drawing/2014/main" id="{A30CC915-E2E1-9EF3-1B47-4C2CCC7CB3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58" y="1274"/>
                                <a:ext cx="221" cy="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46" name="Object 16">
                    <a:extLst>
                      <a:ext uri="{FF2B5EF4-FFF2-40B4-BE49-F238E27FC236}">
                        <a16:creationId xmlns:a16="http://schemas.microsoft.com/office/drawing/2014/main" id="{AF6F0C28-8251-1677-E0CB-AFEACFDEE10B}"/>
                      </a:ext>
                    </a:extLst>
                  </p:cNvPr>
                  <p:cNvGraphicFramePr>
                    <a:graphicFrameLocks noChangeAspect="1"/>
                  </p:cNvGraphicFramePr>
                  <p:nvPr/>
                </p:nvGraphicFramePr>
                <p:xfrm>
                  <a:off x="2446" y="1406"/>
                  <a:ext cx="284" cy="170"/>
                </p:xfrm>
                <a:graphic>
                  <a:graphicData uri="http://schemas.openxmlformats.org/presentationml/2006/ole">
                    <mc:AlternateContent>
                      <mc:Choice xmlns:v="urn:schemas-microsoft-com:vml" Requires="v">
                        <p:oleObj name="Equation" r:id="rId10" imgW="342751" imgH="203112" progId="Equation.3">
                          <p:embed/>
                        </p:oleObj>
                      </mc:Choice>
                      <mc:Fallback>
                        <p:oleObj name="Equation" r:id="rId10" imgW="342751" imgH="203112" progId="Equation.3">
                          <p:embed/>
                          <p:pic>
                            <p:nvPicPr>
                              <p:cNvPr id="46" name="Object 16">
                                <a:extLst>
                                  <a:ext uri="{FF2B5EF4-FFF2-40B4-BE49-F238E27FC236}">
                                    <a16:creationId xmlns:a16="http://schemas.microsoft.com/office/drawing/2014/main" id="{AF6F0C28-8251-1677-E0CB-AFEACFDEE10B}"/>
                                  </a:ext>
                                </a:extLst>
                              </p:cNvPr>
                              <p:cNvPicPr>
                                <a:picLocks noChangeAspect="1" noChangeArrowheads="1"/>
                              </p:cNvPicPr>
                              <p:nvPr/>
                            </p:nvPicPr>
                            <p:blipFill>
                              <a:blip r:embed="rId11">
                                <a:extLst>
                                  <a:ext uri="{28A0092B-C50C-407E-A947-70E740481C1C}">
                                    <a14:useLocalDpi val="0"/>
                                  </a:ext>
                                </a:extLst>
                              </a:blip>
                              <a:srcRect/>
                              <a:stretch>
                                <a:fillRect/>
                              </a:stretch>
                            </p:blipFill>
                            <p:spPr bwMode="auto">
                              <a:xfrm>
                                <a:off x="2446" y="1406"/>
                                <a:ext cx="284" cy="170"/>
                              </a:xfrm>
                              <a:prstGeom prst="rect">
                                <a:avLst/>
                              </a:prstGeom>
                              <a:noFill/>
                              <a:ln>
                                <a:noFill/>
                              </a:ln>
                              <a:effectLst/>
                              <a:extLst>
                                <a:ext uri="{909E8E84-426E-40DD-AFC4-6F175D3DCCD1}">
                                  <a14:hiddenFill>
                                    <a:solidFill>
                                      <a:srgbClr val="FFFFFF"/>
                                    </a:solidFill>
                                  </a14:hiddenFill>
                                </a:ext>
                                <a:ext uri="{91240B29-F687-4F45-9708-019B960494DF}">
                                  <a14:hiddenLine w="1587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46" name="Object 16">
                    <a:extLst>
                      <a:ext uri="{FF2B5EF4-FFF2-40B4-BE49-F238E27FC236}">
                        <a16:creationId xmlns:a16="http://schemas.microsoft.com/office/drawing/2014/main" id="{AF6F0C28-8251-1677-E0CB-AFEACFDEE10B}"/>
                      </a:ext>
                    </a:extLst>
                  </p:cNvPr>
                  <p:cNvGraphicFramePr>
                    <a:graphicFrameLocks noChangeAspect="1"/>
                  </p:cNvGraphicFramePr>
                  <p:nvPr/>
                </p:nvGraphicFramePr>
                <p:xfrm>
                  <a:off x="2446" y="1406"/>
                  <a:ext cx="284" cy="170"/>
                </p:xfrm>
                <a:graphic>
                  <a:graphicData uri="http://schemas.openxmlformats.org/presentationml/2006/ole">
                    <mc:AlternateContent>
                      <mc:Choice xmlns:v="urn:schemas-microsoft-com:vml" Requires="v">
                        <p:oleObj name="Equation" r:id="rId12" imgW="342751" imgH="203112" progId="Equation.3">
                          <p:embed/>
                        </p:oleObj>
                      </mc:Choice>
                      <mc:Fallback>
                        <p:oleObj name="Equation" r:id="rId12" imgW="342751" imgH="203112" progId="Equation.3">
                          <p:embed/>
                          <p:pic>
                            <p:nvPicPr>
                              <p:cNvPr id="46" name="Object 16">
                                <a:extLst>
                                  <a:ext uri="{FF2B5EF4-FFF2-40B4-BE49-F238E27FC236}">
                                    <a16:creationId xmlns:a16="http://schemas.microsoft.com/office/drawing/2014/main" id="{AF6F0C28-8251-1677-E0CB-AFEACFDEE10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46" y="1406"/>
                                <a:ext cx="284" cy="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47" name="Object 17">
                    <a:extLst>
                      <a:ext uri="{FF2B5EF4-FFF2-40B4-BE49-F238E27FC236}">
                        <a16:creationId xmlns:a16="http://schemas.microsoft.com/office/drawing/2014/main" id="{C5D3DF2F-C7AA-8F14-2F1C-0106F1742E8A}"/>
                      </a:ext>
                    </a:extLst>
                  </p:cNvPr>
                  <p:cNvGraphicFramePr>
                    <a:graphicFrameLocks noChangeAspect="1"/>
                  </p:cNvGraphicFramePr>
                  <p:nvPr/>
                </p:nvGraphicFramePr>
                <p:xfrm>
                  <a:off x="2109" y="1290"/>
                  <a:ext cx="116" cy="137"/>
                </p:xfrm>
                <a:graphic>
                  <a:graphicData uri="http://schemas.openxmlformats.org/presentationml/2006/ole">
                    <mc:AlternateContent>
                      <mc:Choice xmlns:v="urn:schemas-microsoft-com:vml" Requires="v">
                        <p:oleObj name="Equation" r:id="rId14" imgW="139579" imgH="164957" progId="Equation.3">
                          <p:embed/>
                        </p:oleObj>
                      </mc:Choice>
                      <mc:Fallback>
                        <p:oleObj name="Equation" r:id="rId14" imgW="139579" imgH="164957" progId="Equation.3">
                          <p:embed/>
                          <p:pic>
                            <p:nvPicPr>
                              <p:cNvPr id="47" name="Object 17">
                                <a:extLst>
                                  <a:ext uri="{FF2B5EF4-FFF2-40B4-BE49-F238E27FC236}">
                                    <a16:creationId xmlns:a16="http://schemas.microsoft.com/office/drawing/2014/main" id="{C5D3DF2F-C7AA-8F14-2F1C-0106F1742E8A}"/>
                                  </a:ext>
                                </a:extLst>
                              </p:cNvPr>
                              <p:cNvPicPr>
                                <a:picLocks noChangeAspect="1" noChangeArrowheads="1"/>
                              </p:cNvPicPr>
                              <p:nvPr/>
                            </p:nvPicPr>
                            <p:blipFill>
                              <a:blip r:embed="rId15">
                                <a:extLst>
                                  <a:ext uri="{28A0092B-C50C-407E-A947-70E740481C1C}">
                                    <a14:useLocalDpi val="0"/>
                                  </a:ext>
                                </a:extLst>
                              </a:blip>
                              <a:srcRect/>
                              <a:stretch>
                                <a:fillRect/>
                              </a:stretch>
                            </p:blipFill>
                            <p:spPr bwMode="auto">
                              <a:xfrm>
                                <a:off x="2109" y="1290"/>
                                <a:ext cx="116" cy="137"/>
                              </a:xfrm>
                              <a:prstGeom prst="rect">
                                <a:avLst/>
                              </a:prstGeom>
                              <a:noFill/>
                              <a:ln>
                                <a:noFill/>
                              </a:ln>
                              <a:effectLst/>
                              <a:extLst>
                                <a:ext uri="{909E8E84-426E-40DD-AFC4-6F175D3DCCD1}">
                                  <a14:hiddenFill>
                                    <a:solidFill>
                                      <a:srgbClr val="FFFFFF"/>
                                    </a:solidFill>
                                  </a14:hiddenFill>
                                </a:ext>
                                <a:ext uri="{91240B29-F687-4F45-9708-019B960494DF}">
                                  <a14:hiddenLine w="1587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47" name="Object 17">
                    <a:extLst>
                      <a:ext uri="{FF2B5EF4-FFF2-40B4-BE49-F238E27FC236}">
                        <a16:creationId xmlns:a16="http://schemas.microsoft.com/office/drawing/2014/main" id="{C5D3DF2F-C7AA-8F14-2F1C-0106F1742E8A}"/>
                      </a:ext>
                    </a:extLst>
                  </p:cNvPr>
                  <p:cNvGraphicFramePr>
                    <a:graphicFrameLocks noChangeAspect="1"/>
                  </p:cNvGraphicFramePr>
                  <p:nvPr/>
                </p:nvGraphicFramePr>
                <p:xfrm>
                  <a:off x="2109" y="1290"/>
                  <a:ext cx="116" cy="137"/>
                </p:xfrm>
                <a:graphic>
                  <a:graphicData uri="http://schemas.openxmlformats.org/presentationml/2006/ole">
                    <mc:AlternateContent>
                      <mc:Choice xmlns:v="urn:schemas-microsoft-com:vml" Requires="v">
                        <p:oleObj name="Equation" r:id="rId16" imgW="139579" imgH="164957" progId="Equation.3">
                          <p:embed/>
                        </p:oleObj>
                      </mc:Choice>
                      <mc:Fallback>
                        <p:oleObj name="Equation" r:id="rId16" imgW="139579" imgH="164957" progId="Equation.3">
                          <p:embed/>
                          <p:pic>
                            <p:nvPicPr>
                              <p:cNvPr id="47" name="Object 17">
                                <a:extLst>
                                  <a:ext uri="{FF2B5EF4-FFF2-40B4-BE49-F238E27FC236}">
                                    <a16:creationId xmlns:a16="http://schemas.microsoft.com/office/drawing/2014/main" id="{C5D3DF2F-C7AA-8F14-2F1C-0106F1742E8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09" y="1290"/>
                                <a:ext cx="116" cy="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48" name="Object 18">
                    <a:extLst>
                      <a:ext uri="{FF2B5EF4-FFF2-40B4-BE49-F238E27FC236}">
                        <a16:creationId xmlns:a16="http://schemas.microsoft.com/office/drawing/2014/main" id="{9DF5A9B7-B7F7-1AE3-07FE-05915C284F22}"/>
                      </a:ext>
                    </a:extLst>
                  </p:cNvPr>
                  <p:cNvSpPr txBox="1"/>
                  <p:nvPr/>
                </p:nvSpPr>
                <p:spPr bwMode="auto">
                  <a:xfrm>
                    <a:off x="3458" y="1271"/>
                    <a:ext cx="239" cy="167"/>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it-IT" sz="2000" b="0" i="1" smtClean="0">
                              <a:solidFill>
                                <a:srgbClr val="000000"/>
                              </a:solidFill>
                              <a:latin typeface="Cambria Math" panose="02040503050406030204" pitchFamily="18" charset="0"/>
                            </a:rPr>
                            <m:t>𝑢</m:t>
                          </m:r>
                        </m:oMath>
                      </m:oMathPara>
                    </a14:m>
                    <a:endParaRPr lang="en-US" dirty="0"/>
                  </a:p>
                </p:txBody>
              </p:sp>
            </mc:Choice>
            <mc:Fallback xmlns="">
              <p:sp>
                <p:nvSpPr>
                  <p:cNvPr id="48" name="Object 18">
                    <a:extLst>
                      <a:ext uri="{FF2B5EF4-FFF2-40B4-BE49-F238E27FC236}">
                        <a16:creationId xmlns:a16="http://schemas.microsoft.com/office/drawing/2014/main" id="{9DF5A9B7-B7F7-1AE3-07FE-05915C284F22}"/>
                      </a:ext>
                    </a:extLst>
                  </p:cNvPr>
                  <p:cNvSpPr txBox="1">
                    <a:spLocks noRot="1" noChangeAspect="1" noMove="1" noResize="1" noEditPoints="1" noAdjustHandles="1" noChangeArrowheads="1" noChangeShapeType="1" noTextEdit="1"/>
                  </p:cNvSpPr>
                  <p:nvPr/>
                </p:nvSpPr>
                <p:spPr bwMode="auto">
                  <a:xfrm>
                    <a:off x="3458" y="1271"/>
                    <a:ext cx="239" cy="167"/>
                  </a:xfrm>
                  <a:prstGeom prst="rect">
                    <a:avLst/>
                  </a:prstGeom>
                  <a:blipFill>
                    <a:blip r:embed="rId1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9" name="Object 20">
                    <a:extLst>
                      <a:ext uri="{FF2B5EF4-FFF2-40B4-BE49-F238E27FC236}">
                        <a16:creationId xmlns:a16="http://schemas.microsoft.com/office/drawing/2014/main" id="{B4485662-8327-D1EC-206F-710118759165}"/>
                      </a:ext>
                    </a:extLst>
                  </p:cNvPr>
                  <p:cNvGraphicFramePr>
                    <a:graphicFrameLocks noChangeAspect="1"/>
                  </p:cNvGraphicFramePr>
                  <p:nvPr/>
                </p:nvGraphicFramePr>
                <p:xfrm>
                  <a:off x="3190" y="1539"/>
                  <a:ext cx="117" cy="116"/>
                </p:xfrm>
                <a:graphic>
                  <a:graphicData uri="http://schemas.openxmlformats.org/presentationml/2006/ole">
                    <mc:AlternateContent>
                      <mc:Choice xmlns:v="urn:schemas-microsoft-com:vml" Requires="v">
                        <p:oleObj name="Equation" r:id="rId19" imgW="139700" imgH="139700" progId="Equation.3">
                          <p:embed/>
                        </p:oleObj>
                      </mc:Choice>
                      <mc:Fallback>
                        <p:oleObj name="Equation" r:id="rId19" imgW="139700" imgH="139700" progId="Equation.3">
                          <p:embed/>
                          <p:pic>
                            <p:nvPicPr>
                              <p:cNvPr id="49" name="Object 20">
                                <a:extLst>
                                  <a:ext uri="{FF2B5EF4-FFF2-40B4-BE49-F238E27FC236}">
                                    <a16:creationId xmlns:a16="http://schemas.microsoft.com/office/drawing/2014/main" id="{B4485662-8327-D1EC-206F-710118759165}"/>
                                  </a:ext>
                                </a:extLst>
                              </p:cNvPr>
                              <p:cNvPicPr>
                                <a:picLocks noChangeAspect="1" noChangeArrowheads="1"/>
                              </p:cNvPicPr>
                              <p:nvPr/>
                            </p:nvPicPr>
                            <p:blipFill>
                              <a:blip r:embed="rId20">
                                <a:extLst>
                                  <a:ext uri="{28A0092B-C50C-407E-A947-70E740481C1C}">
                                    <a14:useLocalDpi val="0"/>
                                  </a:ext>
                                </a:extLst>
                              </a:blip>
                              <a:srcRect/>
                              <a:stretch>
                                <a:fillRect/>
                              </a:stretch>
                            </p:blipFill>
                            <p:spPr bwMode="auto">
                              <a:xfrm>
                                <a:off x="3190" y="1539"/>
                                <a:ext cx="117" cy="116"/>
                              </a:xfrm>
                              <a:prstGeom prst="rect">
                                <a:avLst/>
                              </a:prstGeom>
                              <a:noFill/>
                              <a:ln>
                                <a:noFill/>
                              </a:ln>
                              <a:effectLst/>
                              <a:extLst>
                                <a:ext uri="{909E8E84-426E-40DD-AFC4-6F175D3DCCD1}">
                                  <a14:hiddenFill>
                                    <a:solidFill>
                                      <a:srgbClr val="FFFFFF"/>
                                    </a:solidFill>
                                  </a14:hiddenFill>
                                </a:ext>
                                <a:ext uri="{91240B29-F687-4F45-9708-019B960494DF}">
                                  <a14:hiddenLine w="1587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49" name="Object 20">
                    <a:extLst>
                      <a:ext uri="{FF2B5EF4-FFF2-40B4-BE49-F238E27FC236}">
                        <a16:creationId xmlns:a16="http://schemas.microsoft.com/office/drawing/2014/main" id="{B4485662-8327-D1EC-206F-710118759165}"/>
                      </a:ext>
                    </a:extLst>
                  </p:cNvPr>
                  <p:cNvGraphicFramePr>
                    <a:graphicFrameLocks noChangeAspect="1"/>
                  </p:cNvGraphicFramePr>
                  <p:nvPr/>
                </p:nvGraphicFramePr>
                <p:xfrm>
                  <a:off x="3190" y="1539"/>
                  <a:ext cx="117" cy="116"/>
                </p:xfrm>
                <a:graphic>
                  <a:graphicData uri="http://schemas.openxmlformats.org/presentationml/2006/ole">
                    <mc:AlternateContent>
                      <mc:Choice xmlns:v="urn:schemas-microsoft-com:vml" Requires="v">
                        <p:oleObj name="Equation" r:id="rId21" imgW="139700" imgH="139700" progId="Equation.3">
                          <p:embed/>
                        </p:oleObj>
                      </mc:Choice>
                      <mc:Fallback>
                        <p:oleObj name="Equation" r:id="rId21" imgW="139700" imgH="139700" progId="Equation.3">
                          <p:embed/>
                          <p:pic>
                            <p:nvPicPr>
                              <p:cNvPr id="49" name="Object 20">
                                <a:extLst>
                                  <a:ext uri="{FF2B5EF4-FFF2-40B4-BE49-F238E27FC236}">
                                    <a16:creationId xmlns:a16="http://schemas.microsoft.com/office/drawing/2014/main" id="{B4485662-8327-D1EC-206F-71011875916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90" y="1539"/>
                                <a:ext cx="117"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0" name="Object 21">
                    <a:extLst>
                      <a:ext uri="{FF2B5EF4-FFF2-40B4-BE49-F238E27FC236}">
                        <a16:creationId xmlns:a16="http://schemas.microsoft.com/office/drawing/2014/main" id="{EC4C3DF8-1FC7-C85F-9798-2D23BB8A5ACF}"/>
                      </a:ext>
                    </a:extLst>
                  </p:cNvPr>
                  <p:cNvGraphicFramePr>
                    <a:graphicFrameLocks noChangeAspect="1"/>
                  </p:cNvGraphicFramePr>
                  <p:nvPr/>
                </p:nvGraphicFramePr>
                <p:xfrm>
                  <a:off x="3016" y="1348"/>
                  <a:ext cx="116" cy="116"/>
                </p:xfrm>
                <a:graphic>
                  <a:graphicData uri="http://schemas.openxmlformats.org/presentationml/2006/ole">
                    <mc:AlternateContent>
                      <mc:Choice xmlns:v="urn:schemas-microsoft-com:vml" Requires="v">
                        <p:oleObj name="Equation" r:id="rId23" imgW="139700" imgH="139700" progId="Equation.3">
                          <p:embed/>
                        </p:oleObj>
                      </mc:Choice>
                      <mc:Fallback>
                        <p:oleObj name="Equation" r:id="rId23" imgW="139700" imgH="139700" progId="Equation.3">
                          <p:embed/>
                          <p:pic>
                            <p:nvPicPr>
                              <p:cNvPr id="50" name="Object 21">
                                <a:extLst>
                                  <a:ext uri="{FF2B5EF4-FFF2-40B4-BE49-F238E27FC236}">
                                    <a16:creationId xmlns:a16="http://schemas.microsoft.com/office/drawing/2014/main" id="{EC4C3DF8-1FC7-C85F-9798-2D23BB8A5ACF}"/>
                                  </a:ext>
                                </a:extLst>
                              </p:cNvPr>
                              <p:cNvPicPr>
                                <a:picLocks noChangeAspect="1" noChangeArrowheads="1"/>
                              </p:cNvPicPr>
                              <p:nvPr/>
                            </p:nvPicPr>
                            <p:blipFill>
                              <a:blip r:embed="rId20">
                                <a:extLst>
                                  <a:ext uri="{28A0092B-C50C-407E-A947-70E740481C1C}">
                                    <a14:useLocalDpi val="0"/>
                                  </a:ext>
                                </a:extLst>
                              </a:blip>
                              <a:srcRect/>
                              <a:stretch>
                                <a:fillRect/>
                              </a:stretch>
                            </p:blipFill>
                            <p:spPr bwMode="auto">
                              <a:xfrm>
                                <a:off x="3016" y="1348"/>
                                <a:ext cx="116" cy="116"/>
                              </a:xfrm>
                              <a:prstGeom prst="rect">
                                <a:avLst/>
                              </a:prstGeom>
                              <a:noFill/>
                              <a:ln>
                                <a:noFill/>
                              </a:ln>
                              <a:effectLst/>
                              <a:extLst>
                                <a:ext uri="{909E8E84-426E-40DD-AFC4-6F175D3DCCD1}">
                                  <a14:hiddenFill>
                                    <a:solidFill>
                                      <a:srgbClr val="FFFFFF"/>
                                    </a:solidFill>
                                  </a14:hiddenFill>
                                </a:ext>
                                <a:ext uri="{91240B29-F687-4F45-9708-019B960494DF}">
                                  <a14:hiddenLine w="1587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0" name="Object 21">
                    <a:extLst>
                      <a:ext uri="{FF2B5EF4-FFF2-40B4-BE49-F238E27FC236}">
                        <a16:creationId xmlns:a16="http://schemas.microsoft.com/office/drawing/2014/main" id="{EC4C3DF8-1FC7-C85F-9798-2D23BB8A5ACF}"/>
                      </a:ext>
                    </a:extLst>
                  </p:cNvPr>
                  <p:cNvGraphicFramePr>
                    <a:graphicFrameLocks noChangeAspect="1"/>
                  </p:cNvGraphicFramePr>
                  <p:nvPr/>
                </p:nvGraphicFramePr>
                <p:xfrm>
                  <a:off x="3016" y="1348"/>
                  <a:ext cx="116" cy="116"/>
                </p:xfrm>
                <a:graphic>
                  <a:graphicData uri="http://schemas.openxmlformats.org/presentationml/2006/ole">
                    <mc:AlternateContent>
                      <mc:Choice xmlns:v="urn:schemas-microsoft-com:vml" Requires="v">
                        <p:oleObj name="Equation" r:id="rId24" imgW="139700" imgH="139700" progId="Equation.3">
                          <p:embed/>
                        </p:oleObj>
                      </mc:Choice>
                      <mc:Fallback>
                        <p:oleObj name="Equation" r:id="rId24" imgW="139700" imgH="139700" progId="Equation.3">
                          <p:embed/>
                          <p:pic>
                            <p:nvPicPr>
                              <p:cNvPr id="50" name="Object 21">
                                <a:extLst>
                                  <a:ext uri="{FF2B5EF4-FFF2-40B4-BE49-F238E27FC236}">
                                    <a16:creationId xmlns:a16="http://schemas.microsoft.com/office/drawing/2014/main" id="{EC4C3DF8-1FC7-C85F-9798-2D23BB8A5AC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16" y="1348"/>
                                <a:ext cx="116"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p:pic>
          <p:nvPicPr>
            <p:cNvPr id="34" name="Picture 45">
              <a:extLst>
                <a:ext uri="{FF2B5EF4-FFF2-40B4-BE49-F238E27FC236}">
                  <a16:creationId xmlns:a16="http://schemas.microsoft.com/office/drawing/2014/main" id="{FE55CF9D-A6E1-A195-3582-C66C3C40D33A}"/>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975" y="1017"/>
              <a:ext cx="565" cy="8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97" name="Immagine 96">
            <a:extLst>
              <a:ext uri="{FF2B5EF4-FFF2-40B4-BE49-F238E27FC236}">
                <a16:creationId xmlns:a16="http://schemas.microsoft.com/office/drawing/2014/main" id="{95734F12-6113-B2C0-44E9-ABA9BFEAE237}"/>
              </a:ext>
            </a:extLst>
          </p:cNvPr>
          <p:cNvPicPr>
            <a:picLocks noChangeAspect="1"/>
          </p:cNvPicPr>
          <p:nvPr/>
        </p:nvPicPr>
        <p:blipFill>
          <a:blip r:embed="rId26"/>
          <a:stretch>
            <a:fillRect/>
          </a:stretch>
        </p:blipFill>
        <p:spPr>
          <a:xfrm>
            <a:off x="1496468" y="764704"/>
            <a:ext cx="7105650" cy="685800"/>
          </a:xfrm>
          <a:prstGeom prst="rect">
            <a:avLst/>
          </a:prstGeom>
        </p:spPr>
      </p:pic>
      <p:sp>
        <p:nvSpPr>
          <p:cNvPr id="102" name="Parentesi graffa chiusa 101">
            <a:extLst>
              <a:ext uri="{FF2B5EF4-FFF2-40B4-BE49-F238E27FC236}">
                <a16:creationId xmlns:a16="http://schemas.microsoft.com/office/drawing/2014/main" id="{D75EFD2C-43B5-BC54-5B5D-2F9D94BDDD98}"/>
              </a:ext>
            </a:extLst>
          </p:cNvPr>
          <p:cNvSpPr/>
          <p:nvPr/>
        </p:nvSpPr>
        <p:spPr>
          <a:xfrm rot="16200000">
            <a:off x="4959754" y="1063361"/>
            <a:ext cx="216024" cy="86409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CasellaDiTesto 102">
            <a:extLst>
              <a:ext uri="{FF2B5EF4-FFF2-40B4-BE49-F238E27FC236}">
                <a16:creationId xmlns:a16="http://schemas.microsoft.com/office/drawing/2014/main" id="{2C226E77-06B8-A0DF-63FB-5A26E80D84EC}"/>
              </a:ext>
            </a:extLst>
          </p:cNvPr>
          <p:cNvSpPr txBox="1"/>
          <p:nvPr/>
        </p:nvSpPr>
        <p:spPr>
          <a:xfrm>
            <a:off x="95201" y="6047036"/>
            <a:ext cx="1915909" cy="369332"/>
          </a:xfrm>
          <a:prstGeom prst="rect">
            <a:avLst/>
          </a:prstGeom>
          <a:noFill/>
        </p:spPr>
        <p:txBody>
          <a:bodyPr wrap="none" rtlCol="0">
            <a:spAutoFit/>
          </a:bodyPr>
          <a:lstStyle/>
          <a:p>
            <a:r>
              <a:rPr lang="en-US" dirty="0"/>
              <a:t>ID compensation</a:t>
            </a:r>
          </a:p>
        </p:txBody>
      </p:sp>
      <p:pic>
        <p:nvPicPr>
          <p:cNvPr id="105" name="Immagine 104">
            <a:extLst>
              <a:ext uri="{FF2B5EF4-FFF2-40B4-BE49-F238E27FC236}">
                <a16:creationId xmlns:a16="http://schemas.microsoft.com/office/drawing/2014/main" id="{7A23CB4F-6ECE-3E46-4B65-851C0E01D8F4}"/>
              </a:ext>
            </a:extLst>
          </p:cNvPr>
          <p:cNvPicPr>
            <a:picLocks noChangeAspect="1"/>
          </p:cNvPicPr>
          <p:nvPr/>
        </p:nvPicPr>
        <p:blipFill>
          <a:blip r:embed="rId27"/>
          <a:stretch>
            <a:fillRect/>
          </a:stretch>
        </p:blipFill>
        <p:spPr>
          <a:xfrm>
            <a:off x="1990725" y="5839544"/>
            <a:ext cx="7153275" cy="685800"/>
          </a:xfrm>
          <a:prstGeom prst="rect">
            <a:avLst/>
          </a:prstGeom>
        </p:spPr>
      </p:pic>
    </p:spTree>
    <p:extLst>
      <p:ext uri="{BB962C8B-B14F-4D97-AF65-F5344CB8AC3E}">
        <p14:creationId xmlns:p14="http://schemas.microsoft.com/office/powerpoint/2010/main" val="194679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Implicit Impedance Control</a:t>
            </a:r>
            <a:endParaRPr lang="en-US" dirty="0"/>
          </a:p>
        </p:txBody>
      </p:sp>
      <p:sp>
        <p:nvSpPr>
          <p:cNvPr id="4" name="Segnaposto data 3"/>
          <p:cNvSpPr>
            <a:spLocks noGrp="1"/>
          </p:cNvSpPr>
          <p:nvPr>
            <p:ph type="dt" sz="half" idx="10"/>
          </p:nvPr>
        </p:nvSpPr>
        <p:spPr/>
        <p:txBody>
          <a:bodyPr/>
          <a:lstStyle/>
          <a:p>
            <a:fld id="{6524318A-2198-4DB5-BB93-E06899797F4A}" type="datetime1">
              <a:rPr lang="en-US" smtClean="0"/>
              <a:t>3/11/2025</a:t>
            </a:fld>
            <a:endParaRPr lang="en-GB" dirty="0"/>
          </a:p>
        </p:txBody>
      </p:sp>
      <p:sp>
        <p:nvSpPr>
          <p:cNvPr id="5" name="Segnaposto piè di pagina 4"/>
          <p:cNvSpPr>
            <a:spLocks noGrp="1"/>
          </p:cNvSpPr>
          <p:nvPr>
            <p:ph type="ftr" sz="quarter" idx="11"/>
          </p:nvPr>
        </p:nvSpPr>
        <p:spPr/>
        <p:txBody>
          <a:bodyPr/>
          <a:lstStyle/>
          <a:p>
            <a:r>
              <a:rPr lang="en-GB"/>
              <a:t>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28</a:t>
            </a:fld>
            <a:endParaRPr lang="en-GB"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84" y="3284984"/>
            <a:ext cx="8416996" cy="3195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Immagine 7">
            <a:extLst>
              <a:ext uri="{FF2B5EF4-FFF2-40B4-BE49-F238E27FC236}">
                <a16:creationId xmlns:a16="http://schemas.microsoft.com/office/drawing/2014/main" id="{039C25B4-70F3-9C47-5AAE-EDD1F5CFAA2B}"/>
              </a:ext>
            </a:extLst>
          </p:cNvPr>
          <p:cNvPicPr>
            <a:picLocks noChangeAspect="1"/>
          </p:cNvPicPr>
          <p:nvPr/>
        </p:nvPicPr>
        <p:blipFill>
          <a:blip r:embed="rId3"/>
          <a:stretch>
            <a:fillRect/>
          </a:stretch>
        </p:blipFill>
        <p:spPr>
          <a:xfrm>
            <a:off x="310998" y="1828821"/>
            <a:ext cx="6201668" cy="598552"/>
          </a:xfrm>
          <a:prstGeom prst="rect">
            <a:avLst/>
          </a:prstGeom>
        </p:spPr>
      </p:pic>
      <p:pic>
        <p:nvPicPr>
          <p:cNvPr id="10" name="Immagine 9">
            <a:extLst>
              <a:ext uri="{FF2B5EF4-FFF2-40B4-BE49-F238E27FC236}">
                <a16:creationId xmlns:a16="http://schemas.microsoft.com/office/drawing/2014/main" id="{087F4982-5B84-EE1C-88A3-F2B241313EB3}"/>
              </a:ext>
            </a:extLst>
          </p:cNvPr>
          <p:cNvPicPr>
            <a:picLocks noChangeAspect="1"/>
          </p:cNvPicPr>
          <p:nvPr/>
        </p:nvPicPr>
        <p:blipFill>
          <a:blip r:embed="rId4"/>
          <a:stretch>
            <a:fillRect/>
          </a:stretch>
        </p:blipFill>
        <p:spPr>
          <a:xfrm>
            <a:off x="328166" y="2391167"/>
            <a:ext cx="6201668" cy="581662"/>
          </a:xfrm>
          <a:prstGeom prst="rect">
            <a:avLst/>
          </a:prstGeom>
        </p:spPr>
      </p:pic>
      <p:pic>
        <p:nvPicPr>
          <p:cNvPr id="12" name="Immagine 11">
            <a:extLst>
              <a:ext uri="{FF2B5EF4-FFF2-40B4-BE49-F238E27FC236}">
                <a16:creationId xmlns:a16="http://schemas.microsoft.com/office/drawing/2014/main" id="{4E8A8F4F-4260-8ED2-1D47-1DC0E2AD0325}"/>
              </a:ext>
            </a:extLst>
          </p:cNvPr>
          <p:cNvPicPr>
            <a:picLocks noChangeAspect="1"/>
          </p:cNvPicPr>
          <p:nvPr/>
        </p:nvPicPr>
        <p:blipFill>
          <a:blip r:embed="rId5"/>
          <a:stretch>
            <a:fillRect/>
          </a:stretch>
        </p:blipFill>
        <p:spPr>
          <a:xfrm>
            <a:off x="7372350" y="2043823"/>
            <a:ext cx="1314450" cy="638175"/>
          </a:xfrm>
          <a:prstGeom prst="rect">
            <a:avLst/>
          </a:prstGeom>
        </p:spPr>
      </p:pic>
      <p:sp>
        <p:nvSpPr>
          <p:cNvPr id="13" name="Parentesi graffa chiusa 12">
            <a:extLst>
              <a:ext uri="{FF2B5EF4-FFF2-40B4-BE49-F238E27FC236}">
                <a16:creationId xmlns:a16="http://schemas.microsoft.com/office/drawing/2014/main" id="{CE468438-EDB8-C539-BAA5-B1041989888C}"/>
              </a:ext>
            </a:extLst>
          </p:cNvPr>
          <p:cNvSpPr/>
          <p:nvPr/>
        </p:nvSpPr>
        <p:spPr>
          <a:xfrm>
            <a:off x="6834496" y="1959119"/>
            <a:ext cx="216024" cy="86409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22168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Implicit Impedance Control</a:t>
            </a:r>
          </a:p>
        </p:txBody>
      </p:sp>
      <p:sp>
        <p:nvSpPr>
          <p:cNvPr id="3" name="Segnaposto contenuto 2"/>
          <p:cNvSpPr>
            <a:spLocks noGrp="1"/>
          </p:cNvSpPr>
          <p:nvPr>
            <p:ph idx="1"/>
          </p:nvPr>
        </p:nvSpPr>
        <p:spPr>
          <a:xfrm>
            <a:off x="457200" y="1600200"/>
            <a:ext cx="5410944" cy="4876800"/>
          </a:xfrm>
        </p:spPr>
        <p:txBody>
          <a:bodyPr>
            <a:normAutofit/>
          </a:bodyPr>
          <a:lstStyle/>
          <a:p>
            <a:pPr marL="0" indent="0">
              <a:buNone/>
            </a:pPr>
            <a:r>
              <a:rPr lang="en-US" dirty="0"/>
              <a:t>History &amp; Curiosity:</a:t>
            </a:r>
          </a:p>
          <a:p>
            <a:endParaRPr lang="en-GB" dirty="0"/>
          </a:p>
          <a:p>
            <a:pPr marL="0" indent="0">
              <a:buNone/>
            </a:pPr>
            <a:r>
              <a:rPr lang="en-GB" dirty="0"/>
              <a:t>The Implicit Impedance Control concept was introduced in ‘85 in the famed Hogan’s paper “</a:t>
            </a:r>
            <a:r>
              <a:rPr lang="en-US" dirty="0"/>
              <a:t>Impedance Control: An Approach to Manipulation</a:t>
            </a:r>
            <a:r>
              <a:rPr lang="en-GB" dirty="0"/>
              <a:t>”</a:t>
            </a:r>
          </a:p>
          <a:p>
            <a:pPr marL="0" indent="0">
              <a:buNone/>
            </a:pPr>
            <a:endParaRPr lang="en-GB" dirty="0"/>
          </a:p>
          <a:p>
            <a:pPr marL="0" indent="0">
              <a:buNone/>
            </a:pPr>
            <a:r>
              <a:rPr lang="en-US" dirty="0"/>
              <a:t>Used in direct-drive robots</a:t>
            </a:r>
          </a:p>
          <a:p>
            <a:pPr marL="0" indent="0">
              <a:buNone/>
            </a:pPr>
            <a:r>
              <a:rPr lang="en-US" dirty="0"/>
              <a:t>Such as Barret WAM, and in most of haptic interfaces</a:t>
            </a:r>
            <a:br>
              <a:rPr lang="en-US" dirty="0"/>
            </a:br>
            <a:r>
              <a:rPr lang="en-US" dirty="0"/>
              <a:t> </a:t>
            </a:r>
            <a:br>
              <a:rPr lang="it-IT" dirty="0"/>
            </a:br>
            <a:endParaRPr lang="en-GB" dirty="0"/>
          </a:p>
        </p:txBody>
      </p:sp>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29</a:t>
            </a:fld>
            <a:endParaRPr lang="en-GB" dirty="0"/>
          </a:p>
        </p:txBody>
      </p:sp>
      <p:pic>
        <p:nvPicPr>
          <p:cNvPr id="12" name="Picture 2" descr="http://www-clmc.usc.edu/pictures/w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372389" y="986753"/>
            <a:ext cx="2495222" cy="29807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Novint Falcon haptic device (). | Download Scientific Diagram">
            <a:extLst>
              <a:ext uri="{FF2B5EF4-FFF2-40B4-BE49-F238E27FC236}">
                <a16:creationId xmlns:a16="http://schemas.microsoft.com/office/drawing/2014/main" id="{00D44EC1-F15F-A277-F35A-FE014B59FF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8778" y="4925640"/>
            <a:ext cx="2495222" cy="1880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627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en-GB" sz="4000" dirty="0"/>
              <a:t>Part I: </a:t>
            </a:r>
            <a:br>
              <a:rPr lang="en-GB" sz="4000" dirty="0"/>
            </a:br>
            <a:r>
              <a:rPr lang="en-GB" sz="4000" dirty="0"/>
              <a:t>Preliminary concepts</a:t>
            </a:r>
          </a:p>
        </p:txBody>
      </p:sp>
      <p:sp>
        <p:nvSpPr>
          <p:cNvPr id="3" name="Sottotitolo 2"/>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3861180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Impedance Control</a:t>
            </a:r>
          </a:p>
        </p:txBody>
      </p:sp>
      <p:sp>
        <p:nvSpPr>
          <p:cNvPr id="3" name="Segnaposto contenuto 2"/>
          <p:cNvSpPr>
            <a:spLocks noGrp="1"/>
          </p:cNvSpPr>
          <p:nvPr>
            <p:ph idx="1"/>
          </p:nvPr>
        </p:nvSpPr>
        <p:spPr/>
        <p:txBody>
          <a:bodyPr/>
          <a:lstStyle/>
          <a:p>
            <a:pPr marL="0" indent="0">
              <a:buNone/>
            </a:pPr>
            <a:r>
              <a:rPr lang="en-US" dirty="0"/>
              <a:t>Underlying ideas:</a:t>
            </a:r>
          </a:p>
          <a:p>
            <a:r>
              <a:rPr lang="en-US" dirty="0"/>
              <a:t>The inner force loop reduces inertial and friction dynamics</a:t>
            </a:r>
          </a:p>
          <a:p>
            <a:r>
              <a:rPr lang="en-US" dirty="0"/>
              <a:t>The outer position loop shapes the force-position relation</a:t>
            </a:r>
          </a:p>
        </p:txBody>
      </p:sp>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30</a:t>
            </a:fld>
            <a:endParaRPr lang="en-GB" dirty="0"/>
          </a:p>
        </p:txBody>
      </p:sp>
      <p:pic>
        <p:nvPicPr>
          <p:cNvPr id="13" name="Immagine 12">
            <a:extLst>
              <a:ext uri="{FF2B5EF4-FFF2-40B4-BE49-F238E27FC236}">
                <a16:creationId xmlns:a16="http://schemas.microsoft.com/office/drawing/2014/main" id="{5C07A599-F6CF-481E-8BEA-FF4B3080D64E}"/>
              </a:ext>
            </a:extLst>
          </p:cNvPr>
          <p:cNvPicPr>
            <a:picLocks noChangeAspect="1"/>
          </p:cNvPicPr>
          <p:nvPr/>
        </p:nvPicPr>
        <p:blipFill>
          <a:blip r:embed="rId3"/>
          <a:stretch>
            <a:fillRect/>
          </a:stretch>
        </p:blipFill>
        <p:spPr>
          <a:xfrm>
            <a:off x="3229032" y="4477774"/>
            <a:ext cx="5894752" cy="2361938"/>
          </a:xfrm>
          <a:prstGeom prst="rect">
            <a:avLst/>
          </a:prstGeom>
        </p:spPr>
      </p:pic>
      <p:sp>
        <p:nvSpPr>
          <p:cNvPr id="7" name="CasellaDiTesto 6"/>
          <p:cNvSpPr txBox="1"/>
          <p:nvPr/>
        </p:nvSpPr>
        <p:spPr>
          <a:xfrm>
            <a:off x="140804" y="4869160"/>
            <a:ext cx="1736373" cy="923330"/>
          </a:xfrm>
          <a:prstGeom prst="rect">
            <a:avLst/>
          </a:prstGeom>
          <a:noFill/>
        </p:spPr>
        <p:txBody>
          <a:bodyPr wrap="none" rtlCol="0">
            <a:spAutoFit/>
          </a:bodyPr>
          <a:lstStyle/>
          <a:p>
            <a:r>
              <a:rPr lang="en-GB" dirty="0"/>
              <a:t>Force Control</a:t>
            </a:r>
          </a:p>
          <a:p>
            <a:r>
              <a:rPr lang="en-GB" dirty="0"/>
              <a:t>(equivalent </a:t>
            </a:r>
          </a:p>
          <a:p>
            <a:r>
              <a:rPr lang="en-GB" dirty="0"/>
              <a:t>representation)</a:t>
            </a:r>
          </a:p>
        </p:txBody>
      </p:sp>
      <p:pic>
        <p:nvPicPr>
          <p:cNvPr id="11" name="Immagine 10">
            <a:extLst>
              <a:ext uri="{FF2B5EF4-FFF2-40B4-BE49-F238E27FC236}">
                <a16:creationId xmlns:a16="http://schemas.microsoft.com/office/drawing/2014/main" id="{203BCCA7-23AF-448C-8B04-7F68DD90A2B1}"/>
              </a:ext>
            </a:extLst>
          </p:cNvPr>
          <p:cNvPicPr>
            <a:picLocks noChangeAspect="1"/>
          </p:cNvPicPr>
          <p:nvPr/>
        </p:nvPicPr>
        <p:blipFill>
          <a:blip r:embed="rId4"/>
          <a:stretch>
            <a:fillRect/>
          </a:stretch>
        </p:blipFill>
        <p:spPr>
          <a:xfrm>
            <a:off x="140804" y="3136776"/>
            <a:ext cx="3902833" cy="16561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28503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Impedance Control</a:t>
            </a:r>
          </a:p>
        </p:txBody>
      </p:sp>
      <p:sp>
        <p:nvSpPr>
          <p:cNvPr id="3" name="Segnaposto contenuto 2"/>
          <p:cNvSpPr>
            <a:spLocks noGrp="1"/>
          </p:cNvSpPr>
          <p:nvPr>
            <p:ph idx="1"/>
          </p:nvPr>
        </p:nvSpPr>
        <p:spPr/>
        <p:txBody>
          <a:bodyPr/>
          <a:lstStyle/>
          <a:p>
            <a:pPr marL="0" indent="0">
              <a:buNone/>
            </a:pPr>
            <a:r>
              <a:rPr lang="en-US" dirty="0"/>
              <a:t>Underlying ideas (dual to admittance control):</a:t>
            </a:r>
          </a:p>
          <a:p>
            <a:r>
              <a:rPr lang="en-US" dirty="0"/>
              <a:t>The outer position loop shapes the force-position relation</a:t>
            </a:r>
          </a:p>
          <a:p>
            <a:r>
              <a:rPr lang="en-US" dirty="0"/>
              <a:t>The inner force loop is supposed to be very fast (true?)</a:t>
            </a:r>
          </a:p>
        </p:txBody>
      </p:sp>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31</a:t>
            </a:fld>
            <a:endParaRPr lang="en-GB" dirty="0"/>
          </a:p>
        </p:txBody>
      </p:sp>
      <p:pic>
        <p:nvPicPr>
          <p:cNvPr id="13" name="Immagine 12">
            <a:extLst>
              <a:ext uri="{FF2B5EF4-FFF2-40B4-BE49-F238E27FC236}">
                <a16:creationId xmlns:a16="http://schemas.microsoft.com/office/drawing/2014/main" id="{5C07A599-F6CF-481E-8BEA-FF4B3080D64E}"/>
              </a:ext>
            </a:extLst>
          </p:cNvPr>
          <p:cNvPicPr>
            <a:picLocks noChangeAspect="1"/>
          </p:cNvPicPr>
          <p:nvPr/>
        </p:nvPicPr>
        <p:blipFill>
          <a:blip r:embed="rId3"/>
          <a:stretch>
            <a:fillRect/>
          </a:stretch>
        </p:blipFill>
        <p:spPr>
          <a:xfrm>
            <a:off x="3229032" y="4477774"/>
            <a:ext cx="5894752" cy="2361938"/>
          </a:xfrm>
          <a:prstGeom prst="rect">
            <a:avLst/>
          </a:prstGeom>
        </p:spPr>
      </p:pic>
      <p:sp>
        <p:nvSpPr>
          <p:cNvPr id="7" name="CasellaDiTesto 6"/>
          <p:cNvSpPr txBox="1"/>
          <p:nvPr/>
        </p:nvSpPr>
        <p:spPr>
          <a:xfrm>
            <a:off x="140804" y="4869160"/>
            <a:ext cx="1736373" cy="923330"/>
          </a:xfrm>
          <a:prstGeom prst="rect">
            <a:avLst/>
          </a:prstGeom>
          <a:noFill/>
        </p:spPr>
        <p:txBody>
          <a:bodyPr wrap="none" rtlCol="0">
            <a:spAutoFit/>
          </a:bodyPr>
          <a:lstStyle/>
          <a:p>
            <a:r>
              <a:rPr lang="en-GB" dirty="0"/>
              <a:t>Force Control</a:t>
            </a:r>
          </a:p>
          <a:p>
            <a:r>
              <a:rPr lang="en-GB" dirty="0"/>
              <a:t>(equivalent </a:t>
            </a:r>
          </a:p>
          <a:p>
            <a:r>
              <a:rPr lang="en-GB" dirty="0"/>
              <a:t>representation)</a:t>
            </a:r>
          </a:p>
        </p:txBody>
      </p:sp>
      <p:pic>
        <p:nvPicPr>
          <p:cNvPr id="11" name="Immagine 10">
            <a:extLst>
              <a:ext uri="{FF2B5EF4-FFF2-40B4-BE49-F238E27FC236}">
                <a16:creationId xmlns:a16="http://schemas.microsoft.com/office/drawing/2014/main" id="{203BCCA7-23AF-448C-8B04-7F68DD90A2B1}"/>
              </a:ext>
            </a:extLst>
          </p:cNvPr>
          <p:cNvPicPr>
            <a:picLocks noChangeAspect="1"/>
          </p:cNvPicPr>
          <p:nvPr/>
        </p:nvPicPr>
        <p:blipFill>
          <a:blip r:embed="rId4"/>
          <a:stretch>
            <a:fillRect/>
          </a:stretch>
        </p:blipFill>
        <p:spPr>
          <a:xfrm>
            <a:off x="140804" y="3136776"/>
            <a:ext cx="3902833" cy="16561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45192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Impedance Control</a:t>
            </a:r>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p:txBody>
              <a:bodyPr/>
              <a:lstStyle/>
              <a:p>
                <a:pPr marL="0" indent="0">
                  <a:buNone/>
                </a:pPr>
                <a:r>
                  <a:rPr lang="en-US" b="1" dirty="0"/>
                  <a:t>Advantages</a:t>
                </a:r>
              </a:p>
              <a:p>
                <a:r>
                  <a:rPr lang="en-US" dirty="0"/>
                  <a:t>Reduces the inherent motor inertia and friction</a:t>
                </a:r>
              </a:p>
              <a:p>
                <a:r>
                  <a:rPr lang="en-US" dirty="0"/>
                  <a:t>Does not need a </a:t>
                </a:r>
                <a:r>
                  <a:rPr lang="en-US" dirty="0" err="1"/>
                  <a:t>backdrivable</a:t>
                </a:r>
                <a:r>
                  <a:rPr lang="en-US" dirty="0"/>
                  <a:t> actuator</a:t>
                </a:r>
              </a:p>
              <a:p>
                <a:r>
                  <a:rPr lang="en-US" dirty="0"/>
                  <a:t>Very accurate in force (accuracy-robustness tradeoff)</a:t>
                </a:r>
              </a:p>
              <a:p>
                <a:pPr marL="0" indent="0">
                  <a:buNone/>
                </a:pPr>
                <a:r>
                  <a:rPr lang="en-US" b="1" dirty="0"/>
                  <a:t>Disadvantages</a:t>
                </a:r>
                <a:r>
                  <a:rPr lang="en-US" dirty="0"/>
                  <a:t>:</a:t>
                </a:r>
              </a:p>
              <a:p>
                <a:r>
                  <a:rPr lang="en-US" dirty="0"/>
                  <a:t>Force control issues (can I use high force gains?)</a:t>
                </a:r>
              </a:p>
              <a:p>
                <a:r>
                  <a:rPr lang="en-US" dirty="0"/>
                  <a:t>It is difficult to achieve </a:t>
                </a:r>
                <a:br>
                  <a:rPr lang="en-US" dirty="0"/>
                </a:br>
                <a:r>
                  <a:rPr lang="en-US" dirty="0"/>
                  <a:t>a high impedance </a:t>
                </a:r>
                <a:br>
                  <a:rPr lang="en-US" dirty="0"/>
                </a:br>
                <a:r>
                  <a:rPr lang="en-US" dirty="0"/>
                  <a:t>because of high </a:t>
                </a:r>
                <a:br>
                  <a:rPr lang="en-US" dirty="0"/>
                </a:br>
                <a:r>
                  <a:rPr lang="en-US" dirty="0"/>
                  <a:t>gains in </a:t>
                </a:r>
                <a14:m>
                  <m:oMath xmlns:m="http://schemas.openxmlformats.org/officeDocument/2006/math">
                    <m:r>
                      <m:rPr>
                        <m:sty m:val="p"/>
                      </m:rPr>
                      <a:rPr lang="it-IT" b="0" i="0" dirty="0" smtClean="0">
                        <a:latin typeface="Cambria Math" panose="02040503050406030204" pitchFamily="18" charset="0"/>
                      </a:rPr>
                      <m:t>s</m:t>
                    </m:r>
                    <m:r>
                      <a:rPr lang="en-US" i="1" dirty="0">
                        <a:latin typeface="Cambria Math"/>
                      </a:rPr>
                      <m:t>𝐼</m:t>
                    </m:r>
                    <m:r>
                      <a:rPr lang="en-US" i="1" dirty="0">
                        <a:latin typeface="Cambria Math"/>
                      </a:rPr>
                      <m:t>(</m:t>
                    </m:r>
                    <m:r>
                      <a:rPr lang="en-US" i="1" dirty="0">
                        <a:latin typeface="Cambria Math"/>
                      </a:rPr>
                      <m:t>𝑠</m:t>
                    </m:r>
                    <m:r>
                      <a:rPr lang="en-US" i="1" dirty="0">
                        <a:latin typeface="Cambria Math"/>
                      </a:rPr>
                      <m:t>)</m:t>
                    </m:r>
                  </m:oMath>
                </a14:m>
                <a:r>
                  <a:rPr lang="en-US" dirty="0"/>
                  <a:t> </a:t>
                </a:r>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blipFill>
                <a:blip r:embed="rId3"/>
                <a:stretch>
                  <a:fillRect l="-1111" t="-875"/>
                </a:stretch>
              </a:blipFill>
            </p:spPr>
            <p:txBody>
              <a:bodyPr/>
              <a:lstStyle/>
              <a:p>
                <a:r>
                  <a:rPr lang="en-US">
                    <a:noFill/>
                  </a:rPr>
                  <a:t> </a:t>
                </a:r>
              </a:p>
            </p:txBody>
          </p:sp>
        </mc:Fallback>
      </mc:AlternateContent>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32</a:t>
            </a:fld>
            <a:endParaRPr lang="en-GB" dirty="0"/>
          </a:p>
        </p:txBody>
      </p:sp>
      <p:pic>
        <p:nvPicPr>
          <p:cNvPr id="8" name="Immagine 7">
            <a:extLst>
              <a:ext uri="{FF2B5EF4-FFF2-40B4-BE49-F238E27FC236}">
                <a16:creationId xmlns:a16="http://schemas.microsoft.com/office/drawing/2014/main" id="{C7BDDB90-09F2-D5E6-57F2-81C3273F88E9}"/>
              </a:ext>
            </a:extLst>
          </p:cNvPr>
          <p:cNvPicPr>
            <a:picLocks noChangeAspect="1"/>
          </p:cNvPicPr>
          <p:nvPr/>
        </p:nvPicPr>
        <p:blipFill>
          <a:blip r:embed="rId4"/>
          <a:stretch>
            <a:fillRect/>
          </a:stretch>
        </p:blipFill>
        <p:spPr>
          <a:xfrm>
            <a:off x="3563888" y="4611946"/>
            <a:ext cx="5559896" cy="2227766"/>
          </a:xfrm>
          <a:prstGeom prst="rect">
            <a:avLst/>
          </a:prstGeom>
        </p:spPr>
      </p:pic>
    </p:spTree>
    <p:extLst>
      <p:ext uri="{BB962C8B-B14F-4D97-AF65-F5344CB8AC3E}">
        <p14:creationId xmlns:p14="http://schemas.microsoft.com/office/powerpoint/2010/main" val="227445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Impedance Control</a:t>
            </a:r>
          </a:p>
        </p:txBody>
      </p:sp>
      <p:sp>
        <p:nvSpPr>
          <p:cNvPr id="3" name="Segnaposto contenuto 2"/>
          <p:cNvSpPr>
            <a:spLocks noGrp="1"/>
          </p:cNvSpPr>
          <p:nvPr>
            <p:ph idx="1"/>
          </p:nvPr>
        </p:nvSpPr>
        <p:spPr>
          <a:xfrm>
            <a:off x="457200" y="1600200"/>
            <a:ext cx="6419056" cy="4876800"/>
          </a:xfrm>
        </p:spPr>
        <p:txBody>
          <a:bodyPr/>
          <a:lstStyle/>
          <a:p>
            <a:pPr marL="0" indent="0">
              <a:buNone/>
            </a:pPr>
            <a:r>
              <a:rPr lang="en-US" dirty="0"/>
              <a:t>History &amp; Curiosity:</a:t>
            </a:r>
          </a:p>
          <a:p>
            <a:pPr marL="0" indent="0">
              <a:buNone/>
            </a:pPr>
            <a:endParaRPr lang="en-US" dirty="0"/>
          </a:p>
          <a:p>
            <a:r>
              <a:rPr lang="en-US" dirty="0"/>
              <a:t>Impedance schemas appeared in the literature only recently (‘90s) because of force control issues </a:t>
            </a:r>
          </a:p>
          <a:p>
            <a:pPr lvl="1"/>
            <a:r>
              <a:rPr lang="en-US" dirty="0"/>
              <a:t>Force control is today improved by torque sensing at the joint level, by low digital delays, and by advanced force control schemas</a:t>
            </a:r>
          </a:p>
          <a:p>
            <a:endParaRPr lang="en-US" dirty="0"/>
          </a:p>
          <a:p>
            <a:r>
              <a:rPr lang="en-US" dirty="0"/>
              <a:t>Quite popular even in</a:t>
            </a:r>
            <a:br>
              <a:rPr lang="en-US" dirty="0"/>
            </a:br>
            <a:r>
              <a:rPr lang="en-US" dirty="0"/>
              <a:t>hydraulically actuated robots</a:t>
            </a:r>
            <a:endParaRPr lang="en-GB" dirty="0"/>
          </a:p>
        </p:txBody>
      </p:sp>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33</a:t>
            </a:fld>
            <a:endParaRPr lang="en-GB" dirty="0"/>
          </a:p>
        </p:txBody>
      </p:sp>
      <p:pic>
        <p:nvPicPr>
          <p:cNvPr id="7" name="Picture 6" descr="http://images.gizmag.com/gallery_lrg/hyq-reflexes-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2919" y="4509120"/>
            <a:ext cx="2962672" cy="222008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2" descr="http://img.interempresas.net/fotos/242244.jpeg">
            <a:extLst>
              <a:ext uri="{FF2B5EF4-FFF2-40B4-BE49-F238E27FC236}">
                <a16:creationId xmlns:a16="http://schemas.microsoft.com/office/drawing/2014/main" id="{80C12919-00DF-704F-6DAF-66C65C7D11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114" y="692696"/>
            <a:ext cx="2070477" cy="31057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14740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Admittance Control</a:t>
            </a:r>
          </a:p>
        </p:txBody>
      </p:sp>
      <p:sp>
        <p:nvSpPr>
          <p:cNvPr id="3" name="Segnaposto contenuto 2"/>
          <p:cNvSpPr>
            <a:spLocks noGrp="1"/>
          </p:cNvSpPr>
          <p:nvPr>
            <p:ph idx="1"/>
          </p:nvPr>
        </p:nvSpPr>
        <p:spPr>
          <a:xfrm>
            <a:off x="457200" y="1628800"/>
            <a:ext cx="8229600" cy="1900808"/>
          </a:xfrm>
        </p:spPr>
        <p:txBody>
          <a:bodyPr/>
          <a:lstStyle/>
          <a:p>
            <a:pPr marL="0" indent="0">
              <a:buNone/>
            </a:pPr>
            <a:r>
              <a:rPr lang="en-US" dirty="0"/>
              <a:t>Underlying ideas:</a:t>
            </a:r>
          </a:p>
          <a:p>
            <a:r>
              <a:rPr lang="en-US" dirty="0"/>
              <a:t>The outer force loop shapes the force-position relation</a:t>
            </a:r>
          </a:p>
          <a:p>
            <a:r>
              <a:rPr lang="en-US" dirty="0"/>
              <a:t>The inner position loop is supposed to be fast</a:t>
            </a:r>
          </a:p>
        </p:txBody>
      </p:sp>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34</a:t>
            </a:fld>
            <a:endParaRPr lang="en-GB" dirty="0"/>
          </a:p>
        </p:txBody>
      </p:sp>
      <p:pic>
        <p:nvPicPr>
          <p:cNvPr id="10" name="Immagine 9">
            <a:extLst>
              <a:ext uri="{FF2B5EF4-FFF2-40B4-BE49-F238E27FC236}">
                <a16:creationId xmlns:a16="http://schemas.microsoft.com/office/drawing/2014/main" id="{BB8B1B3E-6CE1-4DEA-92DB-608987AEA6CA}"/>
              </a:ext>
            </a:extLst>
          </p:cNvPr>
          <p:cNvPicPr>
            <a:picLocks noChangeAspect="1"/>
          </p:cNvPicPr>
          <p:nvPr/>
        </p:nvPicPr>
        <p:blipFill>
          <a:blip r:embed="rId3"/>
          <a:stretch>
            <a:fillRect/>
          </a:stretch>
        </p:blipFill>
        <p:spPr>
          <a:xfrm>
            <a:off x="963146" y="3764178"/>
            <a:ext cx="7410097" cy="2401126"/>
          </a:xfrm>
          <a:prstGeom prst="rect">
            <a:avLst/>
          </a:prstGeom>
        </p:spPr>
      </p:pic>
    </p:spTree>
    <p:extLst>
      <p:ext uri="{BB962C8B-B14F-4D97-AF65-F5344CB8AC3E}">
        <p14:creationId xmlns:p14="http://schemas.microsoft.com/office/powerpoint/2010/main" val="3625615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Admittance Control</a:t>
            </a:r>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457200" y="1600200"/>
                <a:ext cx="8229600" cy="5239512"/>
              </a:xfrm>
            </p:spPr>
            <p:txBody>
              <a:bodyPr>
                <a:normAutofit/>
              </a:bodyPr>
              <a:lstStyle/>
              <a:p>
                <a:pPr marL="0" indent="0">
                  <a:buNone/>
                </a:pPr>
                <a:r>
                  <a:rPr lang="en-US" b="1" dirty="0"/>
                  <a:t>Advantages</a:t>
                </a:r>
                <a:r>
                  <a:rPr lang="en-US" dirty="0"/>
                  <a:t>:</a:t>
                </a:r>
              </a:p>
              <a:p>
                <a:r>
                  <a:rPr lang="en-US" dirty="0"/>
                  <a:t>Higher stability robustness (the position sensor is always collocated!) </a:t>
                </a:r>
              </a:p>
              <a:p>
                <a:r>
                  <a:rPr lang="en-US" dirty="0"/>
                  <a:t>No need for </a:t>
                </a:r>
                <a:r>
                  <a:rPr lang="en-US" dirty="0" err="1"/>
                  <a:t>backdrivable</a:t>
                </a:r>
                <a:r>
                  <a:rPr lang="en-US" dirty="0"/>
                  <a:t> actuators, </a:t>
                </a:r>
              </a:p>
              <a:p>
                <a:r>
                  <a:rPr lang="en-US" dirty="0"/>
                  <a:t>Can use  commercial motion control systems </a:t>
                </a:r>
              </a:p>
              <a:p>
                <a:pPr marL="0" indent="0">
                  <a:buNone/>
                </a:pPr>
                <a:r>
                  <a:rPr lang="en-US" b="1" dirty="0"/>
                  <a:t>Disadvantages</a:t>
                </a:r>
                <a:r>
                  <a:rPr lang="en-US" dirty="0"/>
                  <a:t>:</a:t>
                </a:r>
              </a:p>
              <a:p>
                <a:r>
                  <a:rPr lang="en-US" dirty="0"/>
                  <a:t>When very low impedance are desired: it implies high gains for </a:t>
                </a:r>
                <a14:m>
                  <m:oMath xmlns:m="http://schemas.openxmlformats.org/officeDocument/2006/math">
                    <m:r>
                      <m:rPr>
                        <m:sty m:val="p"/>
                      </m:rPr>
                      <a:rPr lang="it-IT" b="0" i="0" dirty="0" smtClean="0">
                        <a:latin typeface="Cambria Math"/>
                      </a:rPr>
                      <m:t>A</m:t>
                    </m:r>
                    <m:r>
                      <a:rPr lang="en-US" i="1" dirty="0">
                        <a:latin typeface="Cambria Math"/>
                      </a:rPr>
                      <m:t>(</m:t>
                    </m:r>
                    <m:r>
                      <a:rPr lang="en-US" i="1" dirty="0">
                        <a:latin typeface="Cambria Math"/>
                      </a:rPr>
                      <m:t>𝑠</m:t>
                    </m:r>
                    <m:r>
                      <a:rPr lang="en-US" i="1" dirty="0">
                        <a:latin typeface="Cambria Math"/>
                      </a:rPr>
                      <m:t>)</m:t>
                    </m:r>
                  </m:oMath>
                </a14:m>
                <a:r>
                  <a:rPr lang="en-US" dirty="0"/>
                  <a:t>. Sometimes this can lead to instability</a:t>
                </a:r>
              </a:p>
              <a:p>
                <a:r>
                  <a:rPr lang="en-US" dirty="0"/>
                  <a:t>It cannot reduce the motor inertia: low accuracy in case of high robot inertia/friction (they cannot be easily masked)</a:t>
                </a:r>
              </a:p>
              <a:p>
                <a:r>
                  <a:rPr lang="en-US" dirty="0"/>
                  <a:t>The inner position loop can deal with high inertia and friction but fastness can be deteriorated</a:t>
                </a:r>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457200" y="1600200"/>
                <a:ext cx="8229600" cy="5239512"/>
              </a:xfrm>
              <a:blipFill>
                <a:blip r:embed="rId3"/>
                <a:stretch>
                  <a:fillRect l="-1111" t="-815" r="-1259"/>
                </a:stretch>
              </a:blipFill>
            </p:spPr>
            <p:txBody>
              <a:bodyPr/>
              <a:lstStyle/>
              <a:p>
                <a:r>
                  <a:rPr lang="en-US">
                    <a:noFill/>
                  </a:rPr>
                  <a:t> </a:t>
                </a:r>
              </a:p>
            </p:txBody>
          </p:sp>
        </mc:Fallback>
      </mc:AlternateContent>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35</a:t>
            </a:fld>
            <a:endParaRPr lang="en-GB" dirty="0"/>
          </a:p>
        </p:txBody>
      </p:sp>
    </p:spTree>
    <p:extLst>
      <p:ext uri="{BB962C8B-B14F-4D97-AF65-F5344CB8AC3E}">
        <p14:creationId xmlns:p14="http://schemas.microsoft.com/office/powerpoint/2010/main" val="9676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Admittance Control</a:t>
            </a:r>
          </a:p>
        </p:txBody>
      </p:sp>
      <p:sp>
        <p:nvSpPr>
          <p:cNvPr id="3" name="Segnaposto contenuto 2"/>
          <p:cNvSpPr>
            <a:spLocks noGrp="1"/>
          </p:cNvSpPr>
          <p:nvPr>
            <p:ph idx="1"/>
          </p:nvPr>
        </p:nvSpPr>
        <p:spPr/>
        <p:txBody>
          <a:bodyPr/>
          <a:lstStyle/>
          <a:p>
            <a:pPr marL="0" indent="0">
              <a:buNone/>
            </a:pPr>
            <a:r>
              <a:rPr lang="en-US" dirty="0"/>
              <a:t>History &amp; Curiosity:</a:t>
            </a:r>
            <a:br>
              <a:rPr lang="en-US" dirty="0"/>
            </a:br>
            <a:endParaRPr lang="en-US" dirty="0"/>
          </a:p>
          <a:p>
            <a:pPr marL="0" indent="0">
              <a:buNone/>
            </a:pPr>
            <a:r>
              <a:rPr lang="en-US" dirty="0"/>
              <a:t>When in 1985 Whitney published his historical survey almost all the presented algorithms were instances of the admittance schema</a:t>
            </a:r>
          </a:p>
          <a:p>
            <a:pPr marL="0" indent="0">
              <a:buNone/>
            </a:pPr>
            <a:endParaRPr lang="en-US" dirty="0"/>
          </a:p>
          <a:p>
            <a:pPr marL="0" indent="0">
              <a:buNone/>
            </a:pPr>
            <a:r>
              <a:rPr lang="en-US" dirty="0"/>
              <a:t>Very popular in </a:t>
            </a:r>
          </a:p>
          <a:p>
            <a:pPr marL="0" indent="0">
              <a:buNone/>
            </a:pPr>
            <a:r>
              <a:rPr lang="en-US" dirty="0"/>
              <a:t>industrial robots, </a:t>
            </a:r>
          </a:p>
          <a:p>
            <a:pPr marL="0" indent="0">
              <a:buNone/>
            </a:pPr>
            <a:r>
              <a:rPr lang="en-US" dirty="0"/>
              <a:t>especially in the past. </a:t>
            </a:r>
            <a:endParaRPr lang="en-GB" dirty="0"/>
          </a:p>
        </p:txBody>
      </p:sp>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36</a:t>
            </a:fld>
            <a:endParaRPr lang="en-GB" dirty="0"/>
          </a:p>
        </p:txBody>
      </p:sp>
      <p:pic>
        <p:nvPicPr>
          <p:cNvPr id="10246" name="Picture 6" descr="http://www.robotics.tu-berlin.de/fileadmin/fg170/Photos/CIMG0127.JPG"/>
          <p:cNvPicPr>
            <a:picLocks noChangeAspect="1" noChangeArrowheads="1"/>
          </p:cNvPicPr>
          <p:nvPr/>
        </p:nvPicPr>
        <p:blipFill rotWithShape="1">
          <a:blip r:embed="rId3">
            <a:extLst>
              <a:ext uri="{28A0092B-C50C-407E-A947-70E740481C1C}">
                <a14:useLocalDpi xmlns:a14="http://schemas.microsoft.com/office/drawing/2010/main" val="0"/>
              </a:ext>
            </a:extLst>
          </a:blip>
          <a:srcRect l="59" t="11926" r="34257" b="26903"/>
          <a:stretch/>
        </p:blipFill>
        <p:spPr bwMode="auto">
          <a:xfrm>
            <a:off x="4788024" y="3789040"/>
            <a:ext cx="3736141" cy="2609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40772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Position and Force References</a:t>
            </a:r>
            <a:endParaRPr lang="en-GB" dirty="0"/>
          </a:p>
        </p:txBody>
      </p:sp>
      <p:sp>
        <p:nvSpPr>
          <p:cNvPr id="3" name="Segnaposto contenuto 2"/>
          <p:cNvSpPr>
            <a:spLocks noGrp="1"/>
          </p:cNvSpPr>
          <p:nvPr>
            <p:ph idx="1"/>
          </p:nvPr>
        </p:nvSpPr>
        <p:spPr>
          <a:xfrm>
            <a:off x="457200" y="1600200"/>
            <a:ext cx="8229600" cy="6149280"/>
          </a:xfrm>
        </p:spPr>
        <p:txBody>
          <a:bodyPr>
            <a:normAutofit/>
          </a:bodyPr>
          <a:lstStyle/>
          <a:p>
            <a:pPr marL="0" indent="0">
              <a:buNone/>
            </a:pPr>
            <a:r>
              <a:rPr lang="en-US" dirty="0"/>
              <a:t>In compliant control, position and force references do not define the desired position or force. They both determine the rest position of the desired impedance.</a:t>
            </a:r>
          </a:p>
          <a:p>
            <a:pPr marL="0" indent="0">
              <a:buNone/>
            </a:pPr>
            <a:endParaRPr lang="en-US" dirty="0"/>
          </a:p>
          <a:p>
            <a:pPr marL="0" indent="0">
              <a:buNone/>
            </a:pPr>
            <a:r>
              <a:rPr lang="en-US" dirty="0"/>
              <a:t>Let consider a virtual spring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Similar considerations can be done for the admittance case</a:t>
            </a:r>
          </a:p>
          <a:p>
            <a:pPr marL="0" indent="0">
              <a:buNone/>
            </a:pPr>
            <a:endParaRPr lang="en-US" dirty="0"/>
          </a:p>
          <a:p>
            <a:pPr marL="0" indent="0">
              <a:buNone/>
            </a:pPr>
            <a:endParaRPr lang="en-US" dirty="0"/>
          </a:p>
          <a:p>
            <a:pPr marL="0" indent="0">
              <a:buNone/>
            </a:pPr>
            <a:endParaRPr lang="en-GB" dirty="0"/>
          </a:p>
        </p:txBody>
      </p:sp>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37</a:t>
            </a:fld>
            <a:endParaRPr lang="en-GB"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693" y="3212976"/>
            <a:ext cx="3495803" cy="467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Gruppo 8"/>
          <p:cNvGrpSpPr/>
          <p:nvPr/>
        </p:nvGrpSpPr>
        <p:grpSpPr>
          <a:xfrm>
            <a:off x="323528" y="3971672"/>
            <a:ext cx="4991331" cy="1973417"/>
            <a:chOff x="4139952" y="2420888"/>
            <a:chExt cx="4248472" cy="1791187"/>
          </a:xfrm>
        </p:grpSpPr>
        <p:grpSp>
          <p:nvGrpSpPr>
            <p:cNvPr id="8" name="Gruppo 7"/>
            <p:cNvGrpSpPr/>
            <p:nvPr/>
          </p:nvGrpSpPr>
          <p:grpSpPr>
            <a:xfrm>
              <a:off x="4139952" y="2420888"/>
              <a:ext cx="4248472" cy="1791187"/>
              <a:chOff x="4139952" y="2420888"/>
              <a:chExt cx="4248472" cy="1791187"/>
            </a:xfrm>
          </p:grpSpPr>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2420888"/>
                <a:ext cx="4248472" cy="1791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5664820" y="3516121"/>
                <a:ext cx="243650" cy="225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4205610" y="2483114"/>
                <a:ext cx="258878" cy="272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4104" name="Picture 8"/>
            <p:cNvPicPr>
              <a:picLocks noChangeAspect="1" noChangeArrowheads="1"/>
            </p:cNvPicPr>
            <p:nvPr/>
          </p:nvPicPr>
          <p:blipFill rotWithShape="1">
            <a:blip r:embed="rId7">
              <a:duotone>
                <a:prstClr val="black"/>
                <a:schemeClr val="accent4">
                  <a:tint val="45000"/>
                  <a:satMod val="400000"/>
                </a:schemeClr>
              </a:duotone>
              <a:extLst>
                <a:ext uri="{28A0092B-C50C-407E-A947-70E740481C1C}">
                  <a14:useLocalDpi xmlns:a14="http://schemas.microsoft.com/office/drawing/2010/main" val="0"/>
                </a:ext>
              </a:extLst>
            </a:blip>
            <a:srcRect l="69703"/>
            <a:stretch/>
          </p:blipFill>
          <p:spPr bwMode="auto">
            <a:xfrm>
              <a:off x="4751448" y="2893382"/>
              <a:ext cx="513299" cy="427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410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0729" y="3853598"/>
            <a:ext cx="2017695" cy="439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9" name="Rettangolo 18"/>
              <p:cNvSpPr/>
              <p:nvPr/>
            </p:nvSpPr>
            <p:spPr>
              <a:xfrm>
                <a:off x="5540694" y="4647349"/>
                <a:ext cx="3514868" cy="1297739"/>
              </a:xfrm>
              <a:prstGeom prst="rect">
                <a:avLst/>
              </a:prstGeom>
              <a:solidFill>
                <a:schemeClr val="tx2">
                  <a:alpha val="18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dirty="0">
                    <a:solidFill>
                      <a:srgbClr val="292934"/>
                    </a:solidFill>
                  </a:rPr>
                  <a:t>The rest position </a:t>
                </a:r>
                <a14:m>
                  <m:oMath xmlns:m="http://schemas.openxmlformats.org/officeDocument/2006/math">
                    <m:sSub>
                      <m:sSubPr>
                        <m:ctrlPr>
                          <a:rPr lang="it-IT" sz="2400" b="0" i="1" smtClean="0">
                            <a:solidFill>
                              <a:srgbClr val="292934"/>
                            </a:solidFill>
                            <a:latin typeface="Cambria Math" panose="02040503050406030204" pitchFamily="18" charset="0"/>
                          </a:rPr>
                        </m:ctrlPr>
                      </m:sSubPr>
                      <m:e>
                        <m:r>
                          <a:rPr lang="it-IT" sz="2400" b="0" i="1" smtClean="0">
                            <a:solidFill>
                              <a:srgbClr val="292934"/>
                            </a:solidFill>
                            <a:latin typeface="Cambria Math"/>
                          </a:rPr>
                          <m:t>𝜃</m:t>
                        </m:r>
                      </m:e>
                      <m:sub>
                        <m:r>
                          <a:rPr lang="it-IT" sz="2400" b="0" i="1" smtClean="0">
                            <a:solidFill>
                              <a:srgbClr val="292934"/>
                            </a:solidFill>
                            <a:latin typeface="Cambria Math"/>
                          </a:rPr>
                          <m:t>0</m:t>
                        </m:r>
                      </m:sub>
                    </m:sSub>
                  </m:oMath>
                </a14:m>
                <a:r>
                  <a:rPr lang="en-US" sz="2400" dirty="0">
                    <a:solidFill>
                      <a:srgbClr val="292934"/>
                    </a:solidFill>
                  </a:rPr>
                  <a:t> </a:t>
                </a:r>
                <a:br>
                  <a:rPr lang="en-US" sz="2400" dirty="0">
                    <a:solidFill>
                      <a:srgbClr val="292934"/>
                    </a:solidFill>
                  </a:rPr>
                </a:br>
                <a:r>
                  <a:rPr lang="en-US" sz="2400" dirty="0">
                    <a:solidFill>
                      <a:srgbClr val="292934"/>
                    </a:solidFill>
                  </a:rPr>
                  <a:t>can be changed using </a:t>
                </a:r>
                <a:br>
                  <a:rPr lang="en-US" sz="2400" dirty="0">
                    <a:solidFill>
                      <a:srgbClr val="292934"/>
                    </a:solidFill>
                  </a:rPr>
                </a:br>
                <a:r>
                  <a:rPr lang="en-US" sz="2400" u="sng" dirty="0">
                    <a:solidFill>
                      <a:srgbClr val="292934"/>
                    </a:solidFill>
                  </a:rPr>
                  <a:t>only one reference!!</a:t>
                </a:r>
                <a:endParaRPr lang="en-GB" sz="2400" u="sng" dirty="0">
                  <a:solidFill>
                    <a:srgbClr val="292934"/>
                  </a:solidFill>
                </a:endParaRPr>
              </a:p>
            </p:txBody>
          </p:sp>
        </mc:Choice>
        <mc:Fallback xmlns="">
          <p:sp>
            <p:nvSpPr>
              <p:cNvPr id="19" name="Rettangolo 18"/>
              <p:cNvSpPr>
                <a:spLocks noRot="1" noChangeAspect="1" noMove="1" noResize="1" noEditPoints="1" noAdjustHandles="1" noChangeArrowheads="1" noChangeShapeType="1" noTextEdit="1"/>
              </p:cNvSpPr>
              <p:nvPr/>
            </p:nvSpPr>
            <p:spPr>
              <a:xfrm>
                <a:off x="5540694" y="4647349"/>
                <a:ext cx="3514868" cy="1297739"/>
              </a:xfrm>
              <a:prstGeom prst="rect">
                <a:avLst/>
              </a:prstGeom>
              <a:blipFill rotWithShape="1">
                <a:blip r:embed="rId9"/>
                <a:stretch>
                  <a:fillRect b="-5991"/>
                </a:stretch>
              </a:blipFill>
              <a:ln>
                <a:solidFill>
                  <a:schemeClr val="tx2"/>
                </a:solidFill>
              </a:ln>
            </p:spPr>
            <p:txBody>
              <a:bodyPr/>
              <a:lstStyle/>
              <a:p>
                <a:r>
                  <a:rPr lang="en-GB">
                    <a:noFill/>
                  </a:rPr>
                  <a:t> </a:t>
                </a:r>
              </a:p>
            </p:txBody>
          </p:sp>
        </mc:Fallback>
      </mc:AlternateContent>
    </p:spTree>
    <p:extLst>
      <p:ext uri="{BB962C8B-B14F-4D97-AF65-F5344CB8AC3E}">
        <p14:creationId xmlns:p14="http://schemas.microsoft.com/office/powerpoint/2010/main" val="339162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38</a:t>
            </a:fld>
            <a:endParaRPr lang="en-GB" dirty="0"/>
          </a:p>
        </p:txBody>
      </p:sp>
      <p:pic>
        <p:nvPicPr>
          <p:cNvPr id="7" name="Immagine 6">
            <a:extLst>
              <a:ext uri="{FF2B5EF4-FFF2-40B4-BE49-F238E27FC236}">
                <a16:creationId xmlns:a16="http://schemas.microsoft.com/office/drawing/2014/main" id="{9313095A-79D3-2610-B18F-FEF6B1302519}"/>
              </a:ext>
            </a:extLst>
          </p:cNvPr>
          <p:cNvPicPr>
            <a:picLocks noChangeAspect="1"/>
          </p:cNvPicPr>
          <p:nvPr/>
        </p:nvPicPr>
        <p:blipFill>
          <a:blip r:embed="rId3"/>
          <a:stretch>
            <a:fillRect/>
          </a:stretch>
        </p:blipFill>
        <p:spPr>
          <a:xfrm>
            <a:off x="755576" y="1637920"/>
            <a:ext cx="7735878" cy="4887424"/>
          </a:xfrm>
          <a:prstGeom prst="rect">
            <a:avLst/>
          </a:prstGeom>
          <a:ln>
            <a:noFill/>
          </a:ln>
          <a:effectLst>
            <a:outerShdw blurRad="292100" dist="139700" dir="2700000" algn="tl" rotWithShape="0">
              <a:srgbClr val="333333">
                <a:alpha val="65000"/>
              </a:srgbClr>
            </a:outerShdw>
          </a:effectLst>
        </p:spPr>
      </p:pic>
      <p:sp>
        <p:nvSpPr>
          <p:cNvPr id="8" name="Titolo 1">
            <a:extLst>
              <a:ext uri="{FF2B5EF4-FFF2-40B4-BE49-F238E27FC236}">
                <a16:creationId xmlns:a16="http://schemas.microsoft.com/office/drawing/2014/main" id="{A77DA219-EEEB-9915-ED99-72F006B8D2FA}"/>
              </a:ext>
            </a:extLst>
          </p:cNvPr>
          <p:cNvSpPr txBox="1">
            <a:spLocks/>
          </p:cNvSpPr>
          <p:nvPr/>
        </p:nvSpPr>
        <p:spPr>
          <a:xfrm>
            <a:off x="457200" y="53340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dirty="0"/>
              <a:t>Admittance or Impedance?</a:t>
            </a:r>
          </a:p>
        </p:txBody>
      </p:sp>
    </p:spTree>
    <p:extLst>
      <p:ext uri="{BB962C8B-B14F-4D97-AF65-F5344CB8AC3E}">
        <p14:creationId xmlns:p14="http://schemas.microsoft.com/office/powerpoint/2010/main" val="3573425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Parallel Force/Position Control</a:t>
            </a:r>
          </a:p>
        </p:txBody>
      </p:sp>
      <p:sp>
        <p:nvSpPr>
          <p:cNvPr id="3" name="Segnaposto contenuto 2"/>
          <p:cNvSpPr>
            <a:spLocks noGrp="1"/>
          </p:cNvSpPr>
          <p:nvPr>
            <p:ph idx="1"/>
          </p:nvPr>
        </p:nvSpPr>
        <p:spPr/>
        <p:txBody>
          <a:bodyPr/>
          <a:lstStyle/>
          <a:p>
            <a:pPr marL="0" indent="0">
              <a:buNone/>
            </a:pPr>
            <a:r>
              <a:rPr lang="en-US" dirty="0"/>
              <a:t>Underlying ideas</a:t>
            </a:r>
          </a:p>
          <a:p>
            <a:pPr marL="0" indent="0">
              <a:buNone/>
            </a:pPr>
            <a:r>
              <a:rPr lang="en-US" dirty="0"/>
              <a:t>Implicit switching mechanism between force and position</a:t>
            </a:r>
          </a:p>
          <a:p>
            <a:pPr marL="0" indent="0">
              <a:buNone/>
            </a:pPr>
            <a:r>
              <a:rPr lang="en-US" dirty="0"/>
              <a:t>control (the force loop tuned to dominate the position loop) Leads to use position control in free space and to dynamically switch to force control in case of contact</a:t>
            </a:r>
            <a:endParaRPr lang="en-GB" dirty="0"/>
          </a:p>
        </p:txBody>
      </p:sp>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39</a:t>
            </a:fld>
            <a:endParaRPr lang="en-GB"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048" y="4005064"/>
            <a:ext cx="5479637" cy="2767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ttangolo 7"/>
          <p:cNvSpPr/>
          <p:nvPr/>
        </p:nvSpPr>
        <p:spPr>
          <a:xfrm>
            <a:off x="107504" y="3902025"/>
            <a:ext cx="3168352" cy="2839343"/>
          </a:xfrm>
          <a:prstGeom prst="rect">
            <a:avLst/>
          </a:prstGeom>
          <a:solidFill>
            <a:schemeClr val="tx2">
              <a:alpha val="18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dirty="0">
                <a:solidFill>
                  <a:srgbClr val="292934"/>
                </a:solidFill>
              </a:rPr>
              <a:t>It is a kind of impedance controller where the force</a:t>
            </a:r>
          </a:p>
          <a:p>
            <a:pPr lvl="0" algn="ctr"/>
            <a:r>
              <a:rPr lang="en-US" sz="2400" dirty="0">
                <a:solidFill>
                  <a:srgbClr val="292934"/>
                </a:solidFill>
              </a:rPr>
              <a:t>controller is excluded in the case of free motion</a:t>
            </a:r>
            <a:endParaRPr lang="en-GB" sz="2400" dirty="0">
              <a:solidFill>
                <a:srgbClr val="292934"/>
              </a:solidFill>
            </a:endParaRPr>
          </a:p>
        </p:txBody>
      </p:sp>
    </p:spTree>
    <p:extLst>
      <p:ext uri="{BB962C8B-B14F-4D97-AF65-F5344CB8AC3E}">
        <p14:creationId xmlns:p14="http://schemas.microsoft.com/office/powerpoint/2010/main" val="262642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Interaction Control</a:t>
            </a:r>
          </a:p>
        </p:txBody>
      </p:sp>
      <p:sp>
        <p:nvSpPr>
          <p:cNvPr id="3" name="Segnaposto contenuto 2"/>
          <p:cNvSpPr>
            <a:spLocks noGrp="1"/>
          </p:cNvSpPr>
          <p:nvPr>
            <p:ph idx="1"/>
          </p:nvPr>
        </p:nvSpPr>
        <p:spPr/>
        <p:txBody>
          <a:bodyPr>
            <a:normAutofit/>
          </a:bodyPr>
          <a:lstStyle/>
          <a:p>
            <a:pPr marL="0" indent="0">
              <a:buNone/>
            </a:pPr>
            <a:r>
              <a:rPr lang="en-GB" dirty="0"/>
              <a:t>Interaction control is technology to control physical interaction with the environment, i.e. forces and positions.</a:t>
            </a:r>
          </a:p>
          <a:p>
            <a:pPr marL="0" indent="0">
              <a:buNone/>
            </a:pPr>
            <a:r>
              <a:rPr lang="en-GB" dirty="0"/>
              <a:t>Can you control both?</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
        <p:nvSpPr>
          <p:cNvPr id="4" name="Segnaposto data 3"/>
          <p:cNvSpPr>
            <a:spLocks noGrp="1"/>
          </p:cNvSpPr>
          <p:nvPr>
            <p:ph type="dt" sz="half" idx="10"/>
          </p:nvPr>
        </p:nvSpPr>
        <p:spPr/>
        <p:txBody>
          <a:bodyPr/>
          <a:lstStyle/>
          <a:p>
            <a:r>
              <a:rPr lang="en-US" dirty="0"/>
              <a:t>18/07/2014 </a:t>
            </a:r>
            <a:endParaRPr lang="en-GB" dirty="0"/>
          </a:p>
        </p:txBody>
      </p:sp>
      <p:sp>
        <p:nvSpPr>
          <p:cNvPr id="5" name="Segnaposto piè di pagina 4"/>
          <p:cNvSpPr>
            <a:spLocks noGrp="1"/>
          </p:cNvSpPr>
          <p:nvPr>
            <p:ph type="ftr" sz="quarter" idx="11"/>
          </p:nvPr>
        </p:nvSpPr>
        <p:spPr/>
        <p:txBody>
          <a:bodyPr/>
          <a:lstStyle/>
          <a:p>
            <a:r>
              <a:rPr lang="en-GB" dirty="0"/>
              <a:t>© Andrea Calanca - Altair Lab</a:t>
            </a:r>
          </a:p>
        </p:txBody>
      </p:sp>
      <p:sp>
        <p:nvSpPr>
          <p:cNvPr id="6" name="Segnaposto numero diapositiva 5"/>
          <p:cNvSpPr>
            <a:spLocks noGrp="1"/>
          </p:cNvSpPr>
          <p:nvPr>
            <p:ph type="sldNum" sz="quarter" idx="12"/>
          </p:nvPr>
        </p:nvSpPr>
        <p:spPr/>
        <p:txBody>
          <a:bodyPr/>
          <a:lstStyle/>
          <a:p>
            <a:fld id="{7B43549E-B3D1-4E80-893C-386392699161}" type="slidenum">
              <a:rPr lang="en-GB" smtClean="0"/>
              <a:pPr/>
              <a:t>4</a:t>
            </a:fld>
            <a:endParaRPr lang="en-GB"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573016"/>
            <a:ext cx="8049736"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91834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en-GB" sz="4000" dirty="0"/>
              <a:t>Part III: </a:t>
            </a:r>
            <a:br>
              <a:rPr lang="en-GB" sz="4000" dirty="0"/>
            </a:br>
            <a:r>
              <a:rPr lang="en-GB" sz="4000" dirty="0"/>
              <a:t>Compliant Control </a:t>
            </a:r>
            <a:br>
              <a:rPr lang="en-GB" sz="4000" dirty="0"/>
            </a:br>
            <a:r>
              <a:rPr lang="en-GB" sz="4000" dirty="0"/>
              <a:t>of SOFT Joints</a:t>
            </a:r>
          </a:p>
        </p:txBody>
      </p:sp>
      <p:sp>
        <p:nvSpPr>
          <p:cNvPr id="3" name="Sottotitolo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3552406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pPr marL="0" indent="0"/>
            <a:r>
              <a:rPr lang="en-GB" dirty="0"/>
              <a:t>Soft Joints</a:t>
            </a:r>
          </a:p>
        </p:txBody>
      </p:sp>
      <p:sp>
        <p:nvSpPr>
          <p:cNvPr id="3" name="Segnaposto contenuto 2"/>
          <p:cNvSpPr>
            <a:spLocks noGrp="1"/>
          </p:cNvSpPr>
          <p:nvPr>
            <p:ph idx="1"/>
          </p:nvPr>
        </p:nvSpPr>
        <p:spPr>
          <a:xfrm>
            <a:off x="446856" y="1600200"/>
            <a:ext cx="8229600" cy="5861248"/>
          </a:xfrm>
        </p:spPr>
        <p:txBody>
          <a:bodyPr>
            <a:normAutofit/>
          </a:bodyPr>
          <a:lstStyle/>
          <a:p>
            <a:r>
              <a:rPr lang="en-GB" dirty="0"/>
              <a:t>Series Elastic Actuators (SEAs) can be considered the most representative example of soft joints</a:t>
            </a:r>
          </a:p>
          <a:p>
            <a:pPr lvl="1"/>
            <a:r>
              <a:rPr lang="en-GB" dirty="0"/>
              <a:t>A very simple idea: applying a linear spring in series with electric or hydraulic motors (MIT laboratory)[Pratt1994]</a:t>
            </a:r>
          </a:p>
          <a:p>
            <a:endParaRPr lang="en-GB" dirty="0"/>
          </a:p>
          <a:p>
            <a:r>
              <a:rPr lang="en-GB" dirty="0"/>
              <a:t>Quite bad for position control</a:t>
            </a:r>
          </a:p>
          <a:p>
            <a:r>
              <a:rPr lang="en-GB" dirty="0"/>
              <a:t>Very good for force control</a:t>
            </a:r>
          </a:p>
          <a:p>
            <a:endParaRPr lang="en-GB" dirty="0"/>
          </a:p>
          <a:p>
            <a:pPr marL="0" indent="0">
              <a:buNone/>
            </a:pPr>
            <a:r>
              <a:rPr lang="en-GB" dirty="0"/>
              <a:t>Compliant Control of soft Joints</a:t>
            </a:r>
          </a:p>
          <a:p>
            <a:r>
              <a:rPr lang="en-GB" dirty="0"/>
              <a:t>Inner force control loop (high accuracy and robustness)</a:t>
            </a:r>
          </a:p>
          <a:p>
            <a:r>
              <a:rPr lang="en-GB" dirty="0"/>
              <a:t>Collocated inner position loop (on the motor!)</a:t>
            </a:r>
          </a:p>
          <a:p>
            <a:pPr marL="0" indent="0">
              <a:buNone/>
            </a:pPr>
            <a:endParaRPr lang="en-GB" dirty="0"/>
          </a:p>
        </p:txBody>
      </p:sp>
      <p:sp>
        <p:nvSpPr>
          <p:cNvPr id="6" name="Segnaposto data 5"/>
          <p:cNvSpPr>
            <a:spLocks noGrp="1"/>
          </p:cNvSpPr>
          <p:nvPr>
            <p:ph type="dt" sz="half" idx="10"/>
          </p:nvPr>
        </p:nvSpPr>
        <p:spPr/>
        <p:txBody>
          <a:bodyPr/>
          <a:lstStyle/>
          <a:p>
            <a:r>
              <a:rPr lang="en-US"/>
              <a:t>18/07/2014 </a:t>
            </a:r>
            <a:endParaRPr lang="en-GB" dirty="0"/>
          </a:p>
        </p:txBody>
      </p:sp>
      <p:sp>
        <p:nvSpPr>
          <p:cNvPr id="7" name="Segnaposto piè di pagina 6"/>
          <p:cNvSpPr>
            <a:spLocks noGrp="1"/>
          </p:cNvSpPr>
          <p:nvPr>
            <p:ph type="ftr" sz="quarter" idx="11"/>
          </p:nvPr>
        </p:nvSpPr>
        <p:spPr/>
        <p:txBody>
          <a:bodyPr/>
          <a:lstStyle/>
          <a:p>
            <a:r>
              <a:rPr lang="en-GB"/>
              <a:t>© Andrea Calanca - Altair Lab</a:t>
            </a:r>
            <a:endParaRPr lang="en-GB" dirty="0"/>
          </a:p>
        </p:txBody>
      </p:sp>
      <p:pic>
        <p:nvPicPr>
          <p:cNvPr id="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235" b="31069"/>
          <a:stretch/>
        </p:blipFill>
        <p:spPr bwMode="auto">
          <a:xfrm>
            <a:off x="5124025" y="3645024"/>
            <a:ext cx="3408415" cy="723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egnaposto numero diapositiva 3"/>
          <p:cNvSpPr>
            <a:spLocks noGrp="1"/>
          </p:cNvSpPr>
          <p:nvPr>
            <p:ph type="sldNum" sz="quarter" idx="12"/>
          </p:nvPr>
        </p:nvSpPr>
        <p:spPr/>
        <p:txBody>
          <a:bodyPr/>
          <a:lstStyle/>
          <a:p>
            <a:fld id="{7B43549E-B3D1-4E80-893C-386392699161}" type="slidenum">
              <a:rPr lang="en-GB" smtClean="0"/>
              <a:pPr/>
              <a:t>41</a:t>
            </a:fld>
            <a:endParaRPr lang="en-GB" dirty="0"/>
          </a:p>
        </p:txBody>
      </p:sp>
    </p:spTree>
    <p:extLst>
      <p:ext uri="{BB962C8B-B14F-4D97-AF65-F5344CB8AC3E}">
        <p14:creationId xmlns:p14="http://schemas.microsoft.com/office/powerpoint/2010/main" val="42006491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Force Control of Soft Joints</a:t>
            </a:r>
          </a:p>
        </p:txBody>
      </p:sp>
      <p:sp>
        <p:nvSpPr>
          <p:cNvPr id="3" name="Segnaposto contenuto 2"/>
          <p:cNvSpPr>
            <a:spLocks noGrp="1"/>
          </p:cNvSpPr>
          <p:nvPr>
            <p:ph idx="1"/>
          </p:nvPr>
        </p:nvSpPr>
        <p:spPr/>
        <p:txBody>
          <a:bodyPr/>
          <a:lstStyle/>
          <a:p>
            <a:pPr marL="0" indent="0">
              <a:buNone/>
            </a:pPr>
            <a:r>
              <a:rPr lang="en-GB" dirty="0"/>
              <a:t>Existing Force Control Implementations</a:t>
            </a:r>
          </a:p>
          <a:p>
            <a:r>
              <a:rPr lang="en-GB" dirty="0"/>
              <a:t>Linear Passivity Based</a:t>
            </a:r>
          </a:p>
          <a:p>
            <a:pPr marL="0" indent="0">
              <a:buNone/>
            </a:pPr>
            <a:r>
              <a:rPr lang="en-GB" sz="1800" dirty="0"/>
              <a:t>[Pratt94][Vallery08][Tagliamonte13]</a:t>
            </a:r>
          </a:p>
          <a:p>
            <a:r>
              <a:rPr lang="en-GB" dirty="0"/>
              <a:t>Robust</a:t>
            </a:r>
          </a:p>
          <a:p>
            <a:pPr lvl="1"/>
            <a:r>
              <a:rPr lang="en-GB" sz="1800" dirty="0"/>
              <a:t>Disturbance </a:t>
            </a:r>
            <a:br>
              <a:rPr lang="en-GB" sz="1800" dirty="0"/>
            </a:br>
            <a:r>
              <a:rPr lang="en-GB" sz="1800" dirty="0"/>
              <a:t>Observers</a:t>
            </a:r>
          </a:p>
          <a:p>
            <a:pPr marL="0" indent="0">
              <a:buNone/>
            </a:pPr>
            <a:r>
              <a:rPr lang="en-GB" sz="1800" dirty="0"/>
              <a:t>[Kong09]</a:t>
            </a:r>
          </a:p>
          <a:p>
            <a:pPr lvl="1"/>
            <a:r>
              <a:rPr lang="en-GB" sz="1800" dirty="0"/>
              <a:t>Sliding-Modes</a:t>
            </a:r>
          </a:p>
          <a:p>
            <a:pPr marL="0" indent="0">
              <a:buNone/>
            </a:pPr>
            <a:r>
              <a:rPr lang="en-GB" sz="1800" dirty="0"/>
              <a:t>[Kong][Calanca14]</a:t>
            </a:r>
          </a:p>
          <a:p>
            <a:r>
              <a:rPr lang="en-GB" dirty="0"/>
              <a:t>Adaptive</a:t>
            </a:r>
          </a:p>
          <a:p>
            <a:pPr marL="0" indent="0">
              <a:buNone/>
            </a:pPr>
            <a:r>
              <a:rPr lang="en-GB" sz="1800" dirty="0"/>
              <a:t>[Calanca14]</a:t>
            </a:r>
          </a:p>
        </p:txBody>
      </p:sp>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42</a:t>
            </a:fld>
            <a:endParaRPr lang="en-GB"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574" y="2852936"/>
            <a:ext cx="5392890" cy="2168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862" y="5157192"/>
            <a:ext cx="5728626" cy="1600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034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Impedance Control of Soft Joints</a:t>
            </a:r>
          </a:p>
        </p:txBody>
      </p:sp>
      <p:sp>
        <p:nvSpPr>
          <p:cNvPr id="3" name="Segnaposto contenuto 2"/>
          <p:cNvSpPr>
            <a:spLocks noGrp="1"/>
          </p:cNvSpPr>
          <p:nvPr>
            <p:ph idx="1"/>
          </p:nvPr>
        </p:nvSpPr>
        <p:spPr/>
        <p:txBody>
          <a:bodyPr/>
          <a:lstStyle/>
          <a:p>
            <a:pPr marL="0" indent="0">
              <a:buNone/>
            </a:pPr>
            <a:r>
              <a:rPr lang="en-US" dirty="0"/>
              <a:t>Underlying ideas:</a:t>
            </a:r>
          </a:p>
          <a:p>
            <a:r>
              <a:rPr lang="en-US" dirty="0"/>
              <a:t>The outer position loop shapes the force-position relation</a:t>
            </a:r>
          </a:p>
          <a:p>
            <a:r>
              <a:rPr lang="en-US" dirty="0"/>
              <a:t>Inner force loop is to be as fast as possible</a:t>
            </a:r>
          </a:p>
          <a:p>
            <a:endParaRPr lang="en-US" dirty="0"/>
          </a:p>
        </p:txBody>
      </p:sp>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43</a:t>
            </a:fld>
            <a:endParaRPr lang="en-GB" dirty="0"/>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5554563"/>
            <a:ext cx="3059832" cy="12900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CasellaDiTesto 13"/>
          <p:cNvSpPr txBox="1"/>
          <p:nvPr/>
        </p:nvSpPr>
        <p:spPr>
          <a:xfrm>
            <a:off x="3184133" y="6241090"/>
            <a:ext cx="3148106" cy="584775"/>
          </a:xfrm>
          <a:prstGeom prst="rect">
            <a:avLst/>
          </a:prstGeom>
          <a:noFill/>
        </p:spPr>
        <p:txBody>
          <a:bodyPr wrap="none" rtlCol="0">
            <a:spAutoFit/>
          </a:bodyPr>
          <a:lstStyle/>
          <a:p>
            <a:r>
              <a:rPr lang="en-GB" sz="1600" dirty="0"/>
              <a:t>Impedance Control of Stiff Joints</a:t>
            </a:r>
          </a:p>
          <a:p>
            <a:r>
              <a:rPr lang="en-GB" sz="1600" dirty="0"/>
              <a:t>(just to compare)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3444031"/>
            <a:ext cx="6881426" cy="2001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43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Impedance Control</a:t>
            </a:r>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p:txBody>
              <a:bodyPr/>
              <a:lstStyle/>
              <a:p>
                <a:pPr marL="0" indent="0">
                  <a:buNone/>
                </a:pPr>
                <a:r>
                  <a:rPr lang="en-US" dirty="0"/>
                  <a:t>Advantages</a:t>
                </a:r>
              </a:p>
              <a:p>
                <a:r>
                  <a:rPr lang="en-US" dirty="0"/>
                  <a:t>Very accurate in force </a:t>
                </a:r>
              </a:p>
              <a:p>
                <a:r>
                  <a:rPr lang="en-US" dirty="0"/>
                  <a:t>Does not need an inherent backdrivable actuator</a:t>
                </a:r>
              </a:p>
              <a:p>
                <a:r>
                  <a:rPr lang="en-US" u="sng" dirty="0"/>
                  <a:t>High stability robustness (no force control issues)</a:t>
                </a:r>
                <a:endParaRPr lang="en-US" dirty="0"/>
              </a:p>
              <a:p>
                <a:pPr marL="0" indent="0">
                  <a:buNone/>
                </a:pPr>
                <a:r>
                  <a:rPr lang="en-US" dirty="0"/>
                  <a:t>Disadvantages:</a:t>
                </a:r>
              </a:p>
              <a:p>
                <a:r>
                  <a:rPr lang="en-US" dirty="0"/>
                  <a:t>It is </a:t>
                </a:r>
                <a:r>
                  <a:rPr lang="en-US" u="sng" dirty="0"/>
                  <a:t>very</a:t>
                </a:r>
                <a:r>
                  <a:rPr lang="en-US" dirty="0"/>
                  <a:t> difficult to achieve a high impedance because </a:t>
                </a:r>
                <a:br>
                  <a:rPr lang="en-US" dirty="0"/>
                </a:br>
                <a:r>
                  <a:rPr lang="en-US" dirty="0"/>
                  <a:t>it results in high gain for </a:t>
                </a:r>
                <a14:m>
                  <m:oMath xmlns:m="http://schemas.openxmlformats.org/officeDocument/2006/math">
                    <m:r>
                      <a:rPr lang="en-US" i="1" dirty="0" smtClean="0">
                        <a:latin typeface="Cambria Math"/>
                      </a:rPr>
                      <m:t>𝐼</m:t>
                    </m:r>
                    <m:d>
                      <m:dPr>
                        <m:ctrlPr>
                          <a:rPr lang="en-US" i="1" dirty="0" smtClean="0">
                            <a:latin typeface="Cambria Math" panose="02040503050406030204" pitchFamily="18" charset="0"/>
                          </a:rPr>
                        </m:ctrlPr>
                      </m:dPr>
                      <m:e>
                        <m:r>
                          <a:rPr lang="en-US" i="1" dirty="0" smtClean="0">
                            <a:latin typeface="Cambria Math"/>
                          </a:rPr>
                          <m:t>𝑠</m:t>
                        </m:r>
                      </m:e>
                    </m:d>
                    <m:r>
                      <a:rPr lang="it-IT" b="0" i="0" dirty="0" smtClean="0">
                        <a:latin typeface="Cambria Math"/>
                      </a:rPr>
                      <m:t>. </m:t>
                    </m:r>
                  </m:oMath>
                </a14:m>
                <a:br>
                  <a:rPr lang="it-IT" u="sng" dirty="0"/>
                </a:br>
                <a:r>
                  <a:rPr lang="en-US" u="sng" dirty="0"/>
                  <a:t>Moreover the feedback</a:t>
                </a:r>
                <a14:m>
                  <m:oMath xmlns:m="http://schemas.openxmlformats.org/officeDocument/2006/math">
                    <m:r>
                      <a:rPr lang="it-IT" b="0" i="0" dirty="0" smtClean="0">
                        <a:latin typeface="Cambria Math"/>
                      </a:rPr>
                      <m:t> </m:t>
                    </m:r>
                    <m:r>
                      <a:rPr lang="it-IT" i="1" dirty="0">
                        <a:latin typeface="Cambria Math"/>
                      </a:rPr>
                      <m:t>𝜃</m:t>
                    </m:r>
                    <m:r>
                      <a:rPr lang="it-IT" i="1" dirty="0">
                        <a:latin typeface="Cambria Math"/>
                      </a:rPr>
                      <m:t> </m:t>
                    </m:r>
                  </m:oMath>
                </a14:m>
                <a:br>
                  <a:rPr lang="it-IT" u="sng" dirty="0"/>
                </a:br>
                <a:r>
                  <a:rPr lang="en-US" u="sng" dirty="0"/>
                  <a:t>is not collocated</a:t>
                </a:r>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blipFill rotWithShape="1">
                <a:blip r:embed="rId3"/>
                <a:stretch>
                  <a:fillRect l="-1111" t="-875"/>
                </a:stretch>
              </a:blipFill>
            </p:spPr>
            <p:txBody>
              <a:bodyPr/>
              <a:lstStyle/>
              <a:p>
                <a:r>
                  <a:rPr lang="en-GB">
                    <a:noFill/>
                  </a:rPr>
                  <a:t> </a:t>
                </a:r>
              </a:p>
            </p:txBody>
          </p:sp>
        </mc:Fallback>
      </mc:AlternateContent>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44</a:t>
            </a:fld>
            <a:endParaRPr lang="en-GB" dirty="0"/>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5236716"/>
            <a:ext cx="5421601" cy="1576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06809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48" y="3780884"/>
            <a:ext cx="8244408" cy="2816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olo 1"/>
          <p:cNvSpPr>
            <a:spLocks noGrp="1"/>
          </p:cNvSpPr>
          <p:nvPr>
            <p:ph type="title"/>
          </p:nvPr>
        </p:nvSpPr>
        <p:spPr/>
        <p:txBody>
          <a:bodyPr/>
          <a:lstStyle/>
          <a:p>
            <a:r>
              <a:rPr lang="en-GB" dirty="0"/>
              <a:t>Admittance Control of Soft Joints</a:t>
            </a:r>
          </a:p>
        </p:txBody>
      </p:sp>
      <p:sp>
        <p:nvSpPr>
          <p:cNvPr id="3" name="Segnaposto contenuto 2"/>
          <p:cNvSpPr>
            <a:spLocks noGrp="1"/>
          </p:cNvSpPr>
          <p:nvPr>
            <p:ph idx="1"/>
          </p:nvPr>
        </p:nvSpPr>
        <p:spPr>
          <a:xfrm>
            <a:off x="457200" y="1628800"/>
            <a:ext cx="8229600" cy="2592288"/>
          </a:xfrm>
        </p:spPr>
        <p:txBody>
          <a:bodyPr>
            <a:normAutofit/>
          </a:bodyPr>
          <a:lstStyle/>
          <a:p>
            <a:pPr marL="0" indent="0">
              <a:buNone/>
            </a:pPr>
            <a:r>
              <a:rPr lang="en-US" dirty="0"/>
              <a:t>Underlying ideas:</a:t>
            </a:r>
          </a:p>
          <a:p>
            <a:r>
              <a:rPr lang="en-US" dirty="0"/>
              <a:t>The outer force loop shapes the force-position relation</a:t>
            </a:r>
          </a:p>
          <a:p>
            <a:r>
              <a:rPr lang="en-US" dirty="0"/>
              <a:t>Inner </a:t>
            </a:r>
            <a:r>
              <a:rPr lang="en-US" u="sng" dirty="0"/>
              <a:t>collocated</a:t>
            </a:r>
            <a:r>
              <a:rPr lang="en-US" dirty="0"/>
              <a:t> position (as fast as possible)</a:t>
            </a:r>
          </a:p>
          <a:p>
            <a:r>
              <a:rPr lang="en-US" dirty="0"/>
              <a:t>Admittance control on an extended environments which includes the spring</a:t>
            </a:r>
          </a:p>
          <a:p>
            <a:endParaRPr lang="en-US" dirty="0"/>
          </a:p>
          <a:p>
            <a:endParaRPr lang="en-US" dirty="0"/>
          </a:p>
        </p:txBody>
      </p:sp>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45</a:t>
            </a:fld>
            <a:endParaRPr lang="en-GB" dirty="0"/>
          </a:p>
        </p:txBody>
      </p:sp>
      <p:sp>
        <p:nvSpPr>
          <p:cNvPr id="7" name="CasellaDiTesto 6"/>
          <p:cNvSpPr txBox="1"/>
          <p:nvPr/>
        </p:nvSpPr>
        <p:spPr>
          <a:xfrm>
            <a:off x="827584" y="4100879"/>
            <a:ext cx="2304256"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A(s) = an admittance that coupled to the spring will give the desired admittance</a:t>
            </a:r>
            <a:endParaRPr lang="en-GB" dirty="0"/>
          </a:p>
        </p:txBody>
      </p:sp>
    </p:spTree>
    <p:extLst>
      <p:ext uri="{BB962C8B-B14F-4D97-AF65-F5344CB8AC3E}">
        <p14:creationId xmlns:p14="http://schemas.microsoft.com/office/powerpoint/2010/main" val="230473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Admittance Control of Soft Joints</a:t>
            </a: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4899400"/>
            <a:ext cx="5602620" cy="1913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Segnaposto contenuto 2"/>
              <p:cNvSpPr>
                <a:spLocks noGrp="1"/>
              </p:cNvSpPr>
              <p:nvPr>
                <p:ph idx="1"/>
              </p:nvPr>
            </p:nvSpPr>
            <p:spPr/>
            <p:txBody>
              <a:bodyPr>
                <a:normAutofit/>
              </a:bodyPr>
              <a:lstStyle/>
              <a:p>
                <a:pPr marL="0" indent="0">
                  <a:buNone/>
                </a:pPr>
                <a:r>
                  <a:rPr lang="en-US" dirty="0"/>
                  <a:t>Advantages</a:t>
                </a:r>
              </a:p>
              <a:p>
                <a:r>
                  <a:rPr lang="en-US" dirty="0"/>
                  <a:t>Robustness to friction effects</a:t>
                </a:r>
              </a:p>
              <a:p>
                <a:r>
                  <a:rPr lang="en-US" dirty="0"/>
                  <a:t>Can use commercial motion control systems</a:t>
                </a:r>
              </a:p>
              <a:p>
                <a:r>
                  <a:rPr lang="en-US" dirty="0"/>
                  <a:t>Does not need an inherent backdrivable actuator</a:t>
                </a:r>
              </a:p>
              <a:p>
                <a:pPr marL="0" indent="0">
                  <a:buNone/>
                </a:pPr>
                <a:r>
                  <a:rPr lang="en-US" dirty="0"/>
                  <a:t>Disadvantages in case of desired</a:t>
                </a:r>
              </a:p>
              <a:p>
                <a:r>
                  <a:rPr lang="en-US" dirty="0"/>
                  <a:t>very low impedance: it implies high gains for </a:t>
                </a:r>
                <a14:m>
                  <m:oMath xmlns:m="http://schemas.openxmlformats.org/officeDocument/2006/math">
                    <m:r>
                      <m:rPr>
                        <m:sty m:val="p"/>
                      </m:rPr>
                      <a:rPr lang="it-IT" dirty="0">
                        <a:latin typeface="Cambria Math"/>
                      </a:rPr>
                      <m:t>A</m:t>
                    </m:r>
                    <m:r>
                      <a:rPr lang="en-US" i="1" dirty="0">
                        <a:latin typeface="Cambria Math"/>
                      </a:rPr>
                      <m:t>(</m:t>
                    </m:r>
                    <m:r>
                      <a:rPr lang="en-US" i="1" dirty="0">
                        <a:latin typeface="Cambria Math"/>
                      </a:rPr>
                      <m:t>𝑠</m:t>
                    </m:r>
                    <m:r>
                      <a:rPr lang="en-US" i="1" dirty="0">
                        <a:latin typeface="Cambria Math"/>
                      </a:rPr>
                      <m:t>)</m:t>
                    </m:r>
                  </m:oMath>
                </a14:m>
                <a:endParaRPr lang="en-US" dirty="0"/>
              </a:p>
              <a:p>
                <a:r>
                  <a:rPr lang="en-US" u="sng" dirty="0"/>
                  <a:t>high impedance: we can only stiff the motor</a:t>
                </a:r>
              </a:p>
              <a:p>
                <a:pPr marL="0" indent="0">
                  <a:buNone/>
                </a:pPr>
                <a:r>
                  <a:rPr lang="en-US" dirty="0"/>
                  <a:t>... w.r.t. the physical spring!!</a:t>
                </a:r>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blipFill rotWithShape="1">
                <a:blip r:embed="rId4"/>
                <a:stretch>
                  <a:fillRect l="-1111" t="-875"/>
                </a:stretch>
              </a:blipFill>
            </p:spPr>
            <p:txBody>
              <a:bodyPr/>
              <a:lstStyle/>
              <a:p>
                <a:r>
                  <a:rPr lang="en-GB">
                    <a:noFill/>
                  </a:rPr>
                  <a:t> </a:t>
                </a:r>
              </a:p>
            </p:txBody>
          </p:sp>
        </mc:Fallback>
      </mc:AlternateContent>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46</a:t>
            </a:fld>
            <a:endParaRPr lang="en-GB" dirty="0"/>
          </a:p>
        </p:txBody>
      </p:sp>
    </p:spTree>
    <p:extLst>
      <p:ext uri="{BB962C8B-B14F-4D97-AF65-F5344CB8AC3E}">
        <p14:creationId xmlns:p14="http://schemas.microsoft.com/office/powerpoint/2010/main" val="25687216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Admittance Control of Soft Joints</a:t>
            </a:r>
          </a:p>
        </p:txBody>
      </p:sp>
      <p:sp>
        <p:nvSpPr>
          <p:cNvPr id="3" name="Segnaposto contenuto 2"/>
          <p:cNvSpPr>
            <a:spLocks noGrp="1"/>
          </p:cNvSpPr>
          <p:nvPr>
            <p:ph idx="1"/>
          </p:nvPr>
        </p:nvSpPr>
        <p:spPr>
          <a:xfrm>
            <a:off x="457200" y="1600200"/>
            <a:ext cx="8229600" cy="2548880"/>
          </a:xfrm>
        </p:spPr>
        <p:txBody>
          <a:bodyPr>
            <a:normAutofit/>
          </a:bodyPr>
          <a:lstStyle/>
          <a:p>
            <a:pPr marL="0" indent="0">
              <a:buNone/>
            </a:pPr>
            <a:r>
              <a:rPr lang="en-GB" dirty="0"/>
              <a:t>So what it is useful for?</a:t>
            </a:r>
          </a:p>
          <a:p>
            <a:r>
              <a:rPr lang="en-GB" dirty="0"/>
              <a:t>Middle impedances, lower but sill near to the physical spring</a:t>
            </a:r>
          </a:p>
          <a:p>
            <a:endParaRPr lang="en-GB" dirty="0"/>
          </a:p>
          <a:p>
            <a:r>
              <a:rPr lang="en-GB" dirty="0"/>
              <a:t>Motivation</a:t>
            </a:r>
          </a:p>
        </p:txBody>
      </p:sp>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47</a:t>
            </a:fld>
            <a:endParaRPr lang="en-GB" dirty="0"/>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008" y="3140968"/>
            <a:ext cx="4269459" cy="30036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7" name="CasellaDiTesto 6"/>
          <p:cNvSpPr txBox="1"/>
          <p:nvPr/>
        </p:nvSpPr>
        <p:spPr>
          <a:xfrm>
            <a:off x="-1116632" y="4082296"/>
            <a:ext cx="5688633" cy="2308324"/>
          </a:xfrm>
          <a:prstGeom prst="rect">
            <a:avLst/>
          </a:prstGeom>
          <a:noFill/>
        </p:spPr>
        <p:txBody>
          <a:bodyPr wrap="square" rtlCol="0">
            <a:spAutoFit/>
          </a:bodyPr>
          <a:lstStyle/>
          <a:p>
            <a:pPr algn="r"/>
            <a:r>
              <a:rPr lang="en-US" sz="2400" u="sng" dirty="0"/>
              <a:t>“Why closing </a:t>
            </a:r>
            <a:br>
              <a:rPr lang="en-US" sz="2400" u="sng" dirty="0"/>
            </a:br>
            <a:r>
              <a:rPr lang="en-US" sz="2400" u="sng" dirty="0"/>
              <a:t>a high gain force control, </a:t>
            </a:r>
            <a:br>
              <a:rPr lang="en-US" sz="2400" u="sng" dirty="0"/>
            </a:br>
            <a:r>
              <a:rPr lang="en-US" sz="2400" u="sng" dirty="0"/>
              <a:t>to get close to zero impedance, </a:t>
            </a:r>
            <a:br>
              <a:rPr lang="en-US" sz="2400" u="sng" dirty="0"/>
            </a:br>
            <a:r>
              <a:rPr lang="en-US" sz="2400" u="sng" dirty="0"/>
              <a:t>if we finally desire </a:t>
            </a:r>
            <a:br>
              <a:rPr lang="en-US" sz="2400" u="sng" dirty="0"/>
            </a:br>
            <a:r>
              <a:rPr lang="en-US" sz="2400" u="sng" dirty="0"/>
              <a:t>a high impedance?”</a:t>
            </a:r>
            <a:r>
              <a:rPr lang="en-US" sz="2400" dirty="0"/>
              <a:t> </a:t>
            </a:r>
            <a:br>
              <a:rPr lang="en-US" sz="2400" dirty="0"/>
            </a:br>
            <a:r>
              <a:rPr lang="en-US" sz="2400" dirty="0"/>
              <a:t>[Pratt04]</a:t>
            </a:r>
            <a:endParaRPr lang="en-GB" dirty="0"/>
          </a:p>
        </p:txBody>
      </p:sp>
      <p:sp>
        <p:nvSpPr>
          <p:cNvPr id="8" name="Rettangolo 7"/>
          <p:cNvSpPr/>
          <p:nvPr/>
        </p:nvSpPr>
        <p:spPr>
          <a:xfrm>
            <a:off x="6339026" y="2852936"/>
            <a:ext cx="2625462" cy="369332"/>
          </a:xfrm>
          <a:prstGeom prst="rect">
            <a:avLst/>
          </a:prstGeom>
        </p:spPr>
        <p:txBody>
          <a:bodyPr wrap="none">
            <a:spAutoFit/>
          </a:bodyPr>
          <a:lstStyle/>
          <a:p>
            <a:pPr algn="r"/>
            <a:r>
              <a:rPr lang="en-US" dirty="0" err="1"/>
              <a:t>Troody</a:t>
            </a:r>
            <a:r>
              <a:rPr lang="en-US" dirty="0"/>
              <a:t> Robot Prototype</a:t>
            </a:r>
          </a:p>
        </p:txBody>
      </p:sp>
    </p:spTree>
    <p:extLst>
      <p:ext uri="{BB962C8B-B14F-4D97-AF65-F5344CB8AC3E}">
        <p14:creationId xmlns:p14="http://schemas.microsoft.com/office/powerpoint/2010/main" val="8168682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Parallel Force-Position Control</a:t>
            </a:r>
          </a:p>
        </p:txBody>
      </p:sp>
      <p:sp>
        <p:nvSpPr>
          <p:cNvPr id="3" name="Segnaposto contenuto 2"/>
          <p:cNvSpPr>
            <a:spLocks noGrp="1"/>
          </p:cNvSpPr>
          <p:nvPr>
            <p:ph idx="1"/>
          </p:nvPr>
        </p:nvSpPr>
        <p:spPr>
          <a:xfrm>
            <a:off x="467544" y="1576536"/>
            <a:ext cx="5976664" cy="4876800"/>
          </a:xfrm>
        </p:spPr>
        <p:txBody>
          <a:bodyPr/>
          <a:lstStyle/>
          <a:p>
            <a:pPr marL="0" indent="0">
              <a:buNone/>
            </a:pPr>
            <a:r>
              <a:rPr lang="en-GB" dirty="0"/>
              <a:t>DLR </a:t>
            </a:r>
            <a:r>
              <a:rPr lang="en-GB" dirty="0" err="1"/>
              <a:t>LightWeight</a:t>
            </a:r>
            <a:r>
              <a:rPr lang="en-GB" dirty="0"/>
              <a:t> Arm Impedance Control</a:t>
            </a:r>
          </a:p>
          <a:p>
            <a:pPr marL="0" indent="0">
              <a:buNone/>
            </a:pPr>
            <a:endParaRPr lang="en-GB" u="sng" dirty="0"/>
          </a:p>
          <a:p>
            <a:pPr marL="0" indent="0">
              <a:buNone/>
            </a:pPr>
            <a:r>
              <a:rPr lang="en-GB" u="sng" dirty="0"/>
              <a:t>The harmonic drive stiffness and damping are explicitly considered in the control law</a:t>
            </a:r>
          </a:p>
          <a:p>
            <a:pPr lvl="1"/>
            <a:r>
              <a:rPr lang="en-GB" dirty="0"/>
              <a:t>Modelled as series elastic (and damping) actuator</a:t>
            </a:r>
          </a:p>
        </p:txBody>
      </p:sp>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48</a:t>
            </a:fld>
            <a:endParaRPr lang="en-GB" dirty="0"/>
          </a:p>
        </p:txBody>
      </p:sp>
      <p:pic>
        <p:nvPicPr>
          <p:cNvPr id="9" name="Picture 2" descr="http://www.interempresas.net/fotos/242244.jpe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flipH="1">
            <a:off x="6444208" y="1563906"/>
            <a:ext cx="2412256" cy="36183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3"/>
          <p:cNvPicPr>
            <a:picLocks noChangeAspect="1" noChangeArrowheads="1"/>
          </p:cNvPicPr>
          <p:nvPr/>
        </p:nvPicPr>
        <p:blipFill>
          <a:blip r:embed="rId5" cstate="print">
            <a:duotone>
              <a:prstClr val="black"/>
              <a:srgbClr val="D9C3A5">
                <a:tint val="50000"/>
                <a:satMod val="180000"/>
              </a:srgbClr>
            </a:duotone>
            <a:extLst>
              <a:ext uri="{BEBA8EAE-BF5A-486C-A8C5-ECC9F3942E4B}">
                <a14:imgProps xmlns:a14="http://schemas.microsoft.com/office/drawing/2010/main">
                  <a14:imgLayer r:embed="rId6">
                    <a14:imgEffect>
                      <a14:artisticPencilGrayscale trans="31000" pencilSize="0"/>
                    </a14:imgEffect>
                  </a14:imgLayer>
                </a14:imgProps>
              </a:ext>
              <a:ext uri="{28A0092B-C50C-407E-A947-70E740481C1C}">
                <a14:useLocalDpi xmlns:a14="http://schemas.microsoft.com/office/drawing/2010/main" val="0"/>
              </a:ext>
            </a:extLst>
          </a:blip>
          <a:srcRect/>
          <a:stretch>
            <a:fillRect/>
          </a:stretch>
        </p:blipFill>
        <p:spPr bwMode="auto">
          <a:xfrm>
            <a:off x="1691680" y="4221088"/>
            <a:ext cx="3568514" cy="23764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248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GB" dirty="0"/>
              <a:t>Parallel Force-Position Control</a:t>
            </a:r>
          </a:p>
        </p:txBody>
      </p:sp>
      <p:sp>
        <p:nvSpPr>
          <p:cNvPr id="3" name="Segnaposto contenuto 2"/>
          <p:cNvSpPr>
            <a:spLocks noGrp="1"/>
          </p:cNvSpPr>
          <p:nvPr>
            <p:ph idx="1"/>
          </p:nvPr>
        </p:nvSpPr>
        <p:spPr/>
        <p:txBody>
          <a:bodyPr/>
          <a:lstStyle/>
          <a:p>
            <a:pPr marL="0" indent="0">
              <a:buNone/>
            </a:pPr>
            <a:r>
              <a:rPr lang="en-GB" dirty="0"/>
              <a:t>DLR Lightweight Arm Impedance Control</a:t>
            </a:r>
          </a:p>
          <a:p>
            <a:r>
              <a:rPr lang="en-GB" dirty="0"/>
              <a:t>The same torque measurement capabilities of SEAs</a:t>
            </a:r>
          </a:p>
          <a:p>
            <a:r>
              <a:rPr lang="en-GB" dirty="0"/>
              <a:t>Parallel feedback of force and collocated position </a:t>
            </a:r>
            <a:br>
              <a:rPr lang="en-GB" dirty="0"/>
            </a:br>
            <a:endParaRPr lang="en-GB" dirty="0"/>
          </a:p>
        </p:txBody>
      </p:sp>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49</a:t>
            </a:fld>
            <a:endParaRPr lang="en-GB" dirty="0"/>
          </a:p>
        </p:txBody>
      </p:sp>
      <p:pic>
        <p:nvPicPr>
          <p:cNvPr id="5125" name="Picture 5"/>
          <p:cNvPicPr>
            <a:picLocks noChangeAspect="1" noChangeArrowheads="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artisticPencilGrayscale trans="29000" pencilSize="0"/>
                    </a14:imgEffect>
                  </a14:imgLayer>
                </a14:imgProps>
              </a:ext>
              <a:ext uri="{28A0092B-C50C-407E-A947-70E740481C1C}">
                <a14:useLocalDpi xmlns:a14="http://schemas.microsoft.com/office/drawing/2010/main" val="0"/>
              </a:ext>
            </a:extLst>
          </a:blip>
          <a:srcRect/>
          <a:stretch>
            <a:fillRect/>
          </a:stretch>
        </p:blipFill>
        <p:spPr bwMode="auto">
          <a:xfrm>
            <a:off x="1475655" y="3212976"/>
            <a:ext cx="6365865" cy="335584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31129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Compliant Control</a:t>
            </a:r>
          </a:p>
        </p:txBody>
      </p:sp>
      <p:sp>
        <p:nvSpPr>
          <p:cNvPr id="3" name="Segnaposto contenuto 2"/>
          <p:cNvSpPr>
            <a:spLocks noGrp="1"/>
          </p:cNvSpPr>
          <p:nvPr>
            <p:ph idx="1"/>
          </p:nvPr>
        </p:nvSpPr>
        <p:spPr/>
        <p:txBody>
          <a:bodyPr>
            <a:normAutofit/>
          </a:bodyPr>
          <a:lstStyle/>
          <a:p>
            <a:pPr marL="0" indent="0">
              <a:buNone/>
            </a:pPr>
            <a:r>
              <a:rPr lang="en-GB" dirty="0"/>
              <a:t>Compliant control is technology to control the compliance, the mechanical impedance of a mechatronic system.</a:t>
            </a:r>
          </a:p>
          <a:p>
            <a:pPr marL="0" indent="0">
              <a:buNone/>
            </a:pPr>
            <a:r>
              <a:rPr lang="en-GB" dirty="0"/>
              <a:t>Compliant control shapes the (dynamical) relation between position and force</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
        <p:nvSpPr>
          <p:cNvPr id="4" name="Segnaposto data 3"/>
          <p:cNvSpPr>
            <a:spLocks noGrp="1"/>
          </p:cNvSpPr>
          <p:nvPr>
            <p:ph type="dt" sz="half" idx="10"/>
          </p:nvPr>
        </p:nvSpPr>
        <p:spPr/>
        <p:txBody>
          <a:bodyPr/>
          <a:lstStyle/>
          <a:p>
            <a:r>
              <a:rPr lang="en-US" dirty="0"/>
              <a:t>18/07/2014 </a:t>
            </a:r>
            <a:endParaRPr lang="en-GB" dirty="0"/>
          </a:p>
        </p:txBody>
      </p:sp>
      <p:sp>
        <p:nvSpPr>
          <p:cNvPr id="5" name="Segnaposto piè di pagina 4"/>
          <p:cNvSpPr>
            <a:spLocks noGrp="1"/>
          </p:cNvSpPr>
          <p:nvPr>
            <p:ph type="ftr" sz="quarter" idx="11"/>
          </p:nvPr>
        </p:nvSpPr>
        <p:spPr/>
        <p:txBody>
          <a:bodyPr/>
          <a:lstStyle/>
          <a:p>
            <a:r>
              <a:rPr lang="en-GB" dirty="0"/>
              <a:t>© Andrea Calanca - Altair Lab</a:t>
            </a:r>
          </a:p>
        </p:txBody>
      </p:sp>
      <p:sp>
        <p:nvSpPr>
          <p:cNvPr id="6" name="Segnaposto numero diapositiva 5"/>
          <p:cNvSpPr>
            <a:spLocks noGrp="1"/>
          </p:cNvSpPr>
          <p:nvPr>
            <p:ph type="sldNum" sz="quarter" idx="12"/>
          </p:nvPr>
        </p:nvSpPr>
        <p:spPr/>
        <p:txBody>
          <a:bodyPr/>
          <a:lstStyle/>
          <a:p>
            <a:fld id="{7B43549E-B3D1-4E80-893C-386392699161}" type="slidenum">
              <a:rPr lang="en-GB" smtClean="0"/>
              <a:pPr/>
              <a:t>5</a:t>
            </a:fld>
            <a:endParaRPr lang="en-GB" dirty="0"/>
          </a:p>
        </p:txBody>
      </p:sp>
      <p:grpSp>
        <p:nvGrpSpPr>
          <p:cNvPr id="9" name="Gruppo 8"/>
          <p:cNvGrpSpPr/>
          <p:nvPr/>
        </p:nvGrpSpPr>
        <p:grpSpPr>
          <a:xfrm>
            <a:off x="539552" y="3573016"/>
            <a:ext cx="8049736" cy="2592288"/>
            <a:chOff x="539552" y="2636912"/>
            <a:chExt cx="8049736" cy="2592288"/>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636912"/>
              <a:ext cx="8049736"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ttangolo 7"/>
            <p:cNvSpPr/>
            <p:nvPr/>
          </p:nvSpPr>
          <p:spPr>
            <a:xfrm>
              <a:off x="5148064" y="4293096"/>
              <a:ext cx="2448272" cy="648072"/>
            </a:xfrm>
            <a:prstGeom prst="rect">
              <a:avLst/>
            </a:prstGeom>
            <a:solidFill>
              <a:schemeClr val="tx2">
                <a:alpha val="18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63669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Parallel Force-Position Control</a:t>
            </a:r>
          </a:p>
        </p:txBody>
      </p:sp>
      <p:sp>
        <p:nvSpPr>
          <p:cNvPr id="3" name="Segnaposto contenuto 2"/>
          <p:cNvSpPr>
            <a:spLocks noGrp="1"/>
          </p:cNvSpPr>
          <p:nvPr>
            <p:ph idx="1"/>
          </p:nvPr>
        </p:nvSpPr>
        <p:spPr/>
        <p:txBody>
          <a:bodyPr/>
          <a:lstStyle/>
          <a:p>
            <a:r>
              <a:rPr lang="en-GB" dirty="0"/>
              <a:t>It is equivalent to an impedance controller </a:t>
            </a:r>
          </a:p>
          <a:p>
            <a:pPr lvl="1"/>
            <a:r>
              <a:rPr lang="en-GB" dirty="0"/>
              <a:t>with collocated feedback!!</a:t>
            </a:r>
          </a:p>
          <a:p>
            <a:r>
              <a:rPr lang="en-GB" dirty="0"/>
              <a:t>The force feedback reduces the apparent motor inertia</a:t>
            </a:r>
          </a:p>
          <a:p>
            <a:r>
              <a:rPr lang="en-GB" dirty="0"/>
              <a:t>The position feedback stiffens the system as required</a:t>
            </a:r>
          </a:p>
          <a:p>
            <a:pPr lvl="1"/>
            <a:r>
              <a:rPr lang="en-GB" dirty="0"/>
              <a:t>Not beyond the physical spring stiffness!!</a:t>
            </a:r>
          </a:p>
          <a:p>
            <a:r>
              <a:rPr lang="en-GB" dirty="0"/>
              <a:t>Positive PD force and position gains guarantee coupled stability!!</a:t>
            </a:r>
          </a:p>
        </p:txBody>
      </p:sp>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50</a:t>
            </a:fld>
            <a:endParaRPr lang="en-GB"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4509120"/>
            <a:ext cx="7853191" cy="2234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90187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en-GB" sz="4000" dirty="0"/>
              <a:t>Part IV: </a:t>
            </a:r>
            <a:br>
              <a:rPr lang="en-GB" sz="4000" dirty="0"/>
            </a:br>
            <a:r>
              <a:rPr lang="en-GB" sz="4000" dirty="0"/>
              <a:t>Discussion &amp; Conclusions</a:t>
            </a:r>
          </a:p>
        </p:txBody>
      </p:sp>
      <p:sp>
        <p:nvSpPr>
          <p:cNvPr id="3" name="Sottotitolo 2"/>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28699489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data 5"/>
          <p:cNvSpPr>
            <a:spLocks noGrp="1"/>
          </p:cNvSpPr>
          <p:nvPr>
            <p:ph type="dt" sz="half" idx="10"/>
          </p:nvPr>
        </p:nvSpPr>
        <p:spPr/>
        <p:txBody>
          <a:bodyPr/>
          <a:lstStyle/>
          <a:p>
            <a:r>
              <a:rPr lang="en-US"/>
              <a:t>18/07/2014 </a:t>
            </a:r>
            <a:endParaRPr lang="en-GB"/>
          </a:p>
        </p:txBody>
      </p:sp>
      <p:sp>
        <p:nvSpPr>
          <p:cNvPr id="7" name="Segnaposto piè di pagina 6"/>
          <p:cNvSpPr>
            <a:spLocks noGrp="1"/>
          </p:cNvSpPr>
          <p:nvPr>
            <p:ph type="ftr" sz="quarter" idx="11"/>
          </p:nvPr>
        </p:nvSpPr>
        <p:spPr/>
        <p:txBody>
          <a:bodyPr/>
          <a:lstStyle/>
          <a:p>
            <a:r>
              <a:rPr lang="en-GB"/>
              <a:t>© Andrea Calanca - Altair Lab</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484784"/>
            <a:ext cx="6642100" cy="530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olo 1"/>
          <p:cNvSpPr>
            <a:spLocks noGrp="1"/>
          </p:cNvSpPr>
          <p:nvPr>
            <p:ph type="title"/>
          </p:nvPr>
        </p:nvSpPr>
        <p:spPr/>
        <p:txBody>
          <a:bodyPr>
            <a:normAutofit/>
          </a:bodyPr>
          <a:lstStyle/>
          <a:p>
            <a:r>
              <a:rPr lang="en-GB" dirty="0"/>
              <a:t>Choosing between stiff and soft joints</a:t>
            </a:r>
          </a:p>
        </p:txBody>
      </p:sp>
      <p:sp>
        <p:nvSpPr>
          <p:cNvPr id="2" name="Segnaposto numero diapositiva 1"/>
          <p:cNvSpPr>
            <a:spLocks noGrp="1"/>
          </p:cNvSpPr>
          <p:nvPr>
            <p:ph type="sldNum" sz="quarter" idx="12"/>
          </p:nvPr>
        </p:nvSpPr>
        <p:spPr/>
        <p:txBody>
          <a:bodyPr/>
          <a:lstStyle/>
          <a:p>
            <a:fld id="{7B43549E-B3D1-4E80-893C-386392699161}" type="slidenum">
              <a:rPr lang="en-GB" smtClean="0"/>
              <a:pPr/>
              <a:t>52</a:t>
            </a:fld>
            <a:endParaRPr lang="en-GB" dirty="0"/>
          </a:p>
        </p:txBody>
      </p:sp>
    </p:spTree>
    <p:extLst>
      <p:ext uri="{BB962C8B-B14F-4D97-AF65-F5344CB8AC3E}">
        <p14:creationId xmlns:p14="http://schemas.microsoft.com/office/powerpoint/2010/main" val="8795900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548680"/>
            <a:ext cx="8229600" cy="990600"/>
          </a:xfrm>
        </p:spPr>
        <p:txBody>
          <a:bodyPr>
            <a:normAutofit/>
          </a:bodyPr>
          <a:lstStyle/>
          <a:p>
            <a:r>
              <a:rPr lang="en-GB" dirty="0"/>
              <a:t>Choosing between stiff and soft joints</a:t>
            </a:r>
          </a:p>
        </p:txBody>
      </p:sp>
      <p:sp>
        <p:nvSpPr>
          <p:cNvPr id="6" name="Segnaposto data 5"/>
          <p:cNvSpPr>
            <a:spLocks noGrp="1"/>
          </p:cNvSpPr>
          <p:nvPr>
            <p:ph type="dt" sz="half" idx="10"/>
          </p:nvPr>
        </p:nvSpPr>
        <p:spPr/>
        <p:txBody>
          <a:bodyPr/>
          <a:lstStyle/>
          <a:p>
            <a:r>
              <a:rPr lang="en-US"/>
              <a:t>18/07/2014 </a:t>
            </a:r>
            <a:endParaRPr lang="en-GB"/>
          </a:p>
        </p:txBody>
      </p:sp>
      <p:sp>
        <p:nvSpPr>
          <p:cNvPr id="7" name="Segnaposto piè di pagina 6"/>
          <p:cNvSpPr>
            <a:spLocks noGrp="1"/>
          </p:cNvSpPr>
          <p:nvPr>
            <p:ph type="ftr" sz="quarter" idx="11"/>
          </p:nvPr>
        </p:nvSpPr>
        <p:spPr/>
        <p:txBody>
          <a:bodyPr/>
          <a:lstStyle/>
          <a:p>
            <a:r>
              <a:rPr lang="en-GB"/>
              <a:t>© Andrea Calanca - Altair Lab</a:t>
            </a:r>
          </a:p>
        </p:txBody>
      </p:sp>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765" y="1681765"/>
            <a:ext cx="6629400" cy="428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5373" y="2142371"/>
            <a:ext cx="6589745" cy="4210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egnaposto numero diapositiva 2"/>
          <p:cNvSpPr>
            <a:spLocks noGrp="1"/>
          </p:cNvSpPr>
          <p:nvPr>
            <p:ph type="sldNum" sz="quarter" idx="12"/>
          </p:nvPr>
        </p:nvSpPr>
        <p:spPr/>
        <p:txBody>
          <a:bodyPr/>
          <a:lstStyle/>
          <a:p>
            <a:fld id="{7B43549E-B3D1-4E80-893C-386392699161}" type="slidenum">
              <a:rPr lang="en-GB" smtClean="0"/>
              <a:pPr/>
              <a:t>53</a:t>
            </a:fld>
            <a:endParaRPr lang="en-GB" dirty="0"/>
          </a:p>
        </p:txBody>
      </p:sp>
    </p:spTree>
    <p:extLst>
      <p:ext uri="{BB962C8B-B14F-4D97-AF65-F5344CB8AC3E}">
        <p14:creationId xmlns:p14="http://schemas.microsoft.com/office/powerpoint/2010/main" val="17265671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Choosing between stiff and soft joints</a:t>
            </a:r>
          </a:p>
        </p:txBody>
      </p:sp>
      <p:sp>
        <p:nvSpPr>
          <p:cNvPr id="3" name="Segnaposto contenuto 2"/>
          <p:cNvSpPr>
            <a:spLocks noGrp="1"/>
          </p:cNvSpPr>
          <p:nvPr>
            <p:ph idx="1"/>
          </p:nvPr>
        </p:nvSpPr>
        <p:spPr>
          <a:xfrm>
            <a:off x="457200" y="1576536"/>
            <a:ext cx="8229600" cy="4876800"/>
          </a:xfrm>
        </p:spPr>
        <p:txBody>
          <a:bodyPr>
            <a:normAutofit/>
          </a:bodyPr>
          <a:lstStyle/>
          <a:p>
            <a:pPr marL="0" indent="0">
              <a:buNone/>
            </a:pPr>
            <a:r>
              <a:rPr lang="en-US" sz="2000" i="1" dirty="0"/>
              <a:t>“In practice, when a controller attempts to emulate dynamics that differs significantly from the intrinsic hardware dynamics, an increased risk of coupled instability arises; thus arbitrary impedances cannot be implemented.” </a:t>
            </a:r>
          </a:p>
          <a:p>
            <a:pPr marL="0" indent="0" algn="r">
              <a:buNone/>
            </a:pPr>
            <a:r>
              <a:rPr lang="en-US" sz="2000" i="1" dirty="0" err="1"/>
              <a:t>Buerger</a:t>
            </a:r>
            <a:r>
              <a:rPr lang="en-US" sz="2000" i="1" dirty="0"/>
              <a:t>, S. &amp; Hogan, N.</a:t>
            </a:r>
            <a:endParaRPr lang="en-GB" sz="2000" i="1" dirty="0"/>
          </a:p>
        </p:txBody>
      </p:sp>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54</a:t>
            </a:fld>
            <a:endParaRPr lang="en-GB" dirty="0"/>
          </a:p>
        </p:txBody>
      </p:sp>
      <p:grpSp>
        <p:nvGrpSpPr>
          <p:cNvPr id="10" name="Gruppo 9"/>
          <p:cNvGrpSpPr/>
          <p:nvPr/>
        </p:nvGrpSpPr>
        <p:grpSpPr>
          <a:xfrm>
            <a:off x="1151620" y="3867741"/>
            <a:ext cx="6804756" cy="2657603"/>
            <a:chOff x="1367644" y="3845307"/>
            <a:chExt cx="6804756" cy="2657603"/>
          </a:xfrm>
        </p:grpSpPr>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7644" y="3845307"/>
              <a:ext cx="6804756" cy="462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9035" y="4360051"/>
              <a:ext cx="6705970" cy="2142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193487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85192" y="533400"/>
            <a:ext cx="8435280" cy="990600"/>
          </a:xfrm>
        </p:spPr>
        <p:txBody>
          <a:bodyPr>
            <a:normAutofit/>
          </a:bodyPr>
          <a:lstStyle/>
          <a:p>
            <a:r>
              <a:rPr lang="en-GB" dirty="0"/>
              <a:t>Stability Issues in Compliant Control</a:t>
            </a:r>
          </a:p>
        </p:txBody>
      </p:sp>
      <p:sp>
        <p:nvSpPr>
          <p:cNvPr id="3" name="Segnaposto contenuto 2"/>
          <p:cNvSpPr>
            <a:spLocks noGrp="1"/>
          </p:cNvSpPr>
          <p:nvPr>
            <p:ph idx="1"/>
          </p:nvPr>
        </p:nvSpPr>
        <p:spPr>
          <a:xfrm>
            <a:off x="457200" y="1600200"/>
            <a:ext cx="8229600" cy="5069160"/>
          </a:xfrm>
        </p:spPr>
        <p:txBody>
          <a:bodyPr>
            <a:normAutofit/>
          </a:bodyPr>
          <a:lstStyle/>
          <a:p>
            <a:endParaRPr lang="en-GB" dirty="0"/>
          </a:p>
          <a:p>
            <a:endParaRPr lang="en-GB" dirty="0"/>
          </a:p>
          <a:p>
            <a:endParaRPr lang="en-GB" dirty="0"/>
          </a:p>
          <a:p>
            <a:endParaRPr lang="en-GB" dirty="0"/>
          </a:p>
          <a:p>
            <a:endParaRPr lang="en-GB" dirty="0"/>
          </a:p>
          <a:p>
            <a:r>
              <a:rPr lang="en-GB" dirty="0"/>
              <a:t>A stable system can risk instability when coupled with another stable system!!</a:t>
            </a:r>
          </a:p>
          <a:p>
            <a:endParaRPr lang="en-GB" dirty="0"/>
          </a:p>
          <a:p>
            <a:r>
              <a:rPr lang="en-GB" dirty="0"/>
              <a:t>We need another “stability concept” which assures stability when coupled with a quite generic environment </a:t>
            </a:r>
          </a:p>
          <a:p>
            <a:endParaRPr lang="en-GB" u="sng" dirty="0"/>
          </a:p>
        </p:txBody>
      </p:sp>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55</a:t>
            </a:fld>
            <a:endParaRPr lang="en-GB" dirty="0"/>
          </a:p>
        </p:txBody>
      </p:sp>
      <p:grpSp>
        <p:nvGrpSpPr>
          <p:cNvPr id="9" name="Gruppo 8"/>
          <p:cNvGrpSpPr/>
          <p:nvPr/>
        </p:nvGrpSpPr>
        <p:grpSpPr>
          <a:xfrm>
            <a:off x="1691680" y="1772816"/>
            <a:ext cx="5775585" cy="1872208"/>
            <a:chOff x="1725953" y="4149080"/>
            <a:chExt cx="5775585" cy="1872208"/>
          </a:xfrm>
        </p:grpSpPr>
        <p:grpSp>
          <p:nvGrpSpPr>
            <p:cNvPr id="8" name="Gruppo 7"/>
            <p:cNvGrpSpPr/>
            <p:nvPr/>
          </p:nvGrpSpPr>
          <p:grpSpPr>
            <a:xfrm>
              <a:off x="1725953" y="4149080"/>
              <a:ext cx="2486007" cy="1801366"/>
              <a:chOff x="912160" y="4149080"/>
              <a:chExt cx="2486007" cy="1801366"/>
            </a:xfrm>
          </p:grpSpPr>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1760" y="4437112"/>
                <a:ext cx="986407" cy="1254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6" name="Picture 2" descr="C:\Users\Andrea\Desktop\Immagine1.png"/>
              <p:cNvPicPr>
                <a:picLocks noChangeAspect="1" noChangeArrowheads="1"/>
              </p:cNvPicPr>
              <p:nvPr/>
            </p:nvPicPr>
            <p:blipFill rotWithShape="1">
              <a:blip r:embed="rId4">
                <a:extLst>
                  <a:ext uri="{28A0092B-C50C-407E-A947-70E740481C1C}">
                    <a14:useLocalDpi xmlns:a14="http://schemas.microsoft.com/office/drawing/2010/main" val="0"/>
                  </a:ext>
                </a:extLst>
              </a:blip>
              <a:srcRect l="378" r="54507"/>
              <a:stretch/>
            </p:blipFill>
            <p:spPr bwMode="auto">
              <a:xfrm>
                <a:off x="912160" y="4149080"/>
                <a:ext cx="1500840" cy="18013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uppo 6"/>
            <p:cNvGrpSpPr/>
            <p:nvPr/>
          </p:nvGrpSpPr>
          <p:grpSpPr>
            <a:xfrm>
              <a:off x="5076056" y="4219922"/>
              <a:ext cx="2425482" cy="1801366"/>
              <a:chOff x="4223288" y="4438565"/>
              <a:chExt cx="2425482" cy="1801366"/>
            </a:xfrm>
          </p:grpSpPr>
          <p:pic>
            <p:nvPicPr>
              <p:cNvPr id="1126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24128" y="4712478"/>
                <a:ext cx="924642" cy="1253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descr="C:\Users\Andrea\Desktop\Immagine1.png"/>
              <p:cNvPicPr>
                <a:picLocks noChangeAspect="1" noChangeArrowheads="1"/>
              </p:cNvPicPr>
              <p:nvPr/>
            </p:nvPicPr>
            <p:blipFill rotWithShape="1">
              <a:blip r:embed="rId4">
                <a:extLst>
                  <a:ext uri="{28A0092B-C50C-407E-A947-70E740481C1C}">
                    <a14:useLocalDpi xmlns:a14="http://schemas.microsoft.com/office/drawing/2010/main" val="0"/>
                  </a:ext>
                </a:extLst>
              </a:blip>
              <a:srcRect l="378" r="54507"/>
              <a:stretch/>
            </p:blipFill>
            <p:spPr bwMode="auto">
              <a:xfrm>
                <a:off x="4223288" y="4438565"/>
                <a:ext cx="1500840" cy="180136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3227193" y="5474926"/>
              <a:ext cx="100027" cy="122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575626" y="4765402"/>
              <a:ext cx="100027" cy="122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58255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References</a:t>
            </a:r>
          </a:p>
        </p:txBody>
      </p:sp>
      <p:sp>
        <p:nvSpPr>
          <p:cNvPr id="3" name="Segnaposto contenuto 2"/>
          <p:cNvSpPr>
            <a:spLocks noGrp="1"/>
          </p:cNvSpPr>
          <p:nvPr>
            <p:ph idx="1"/>
          </p:nvPr>
        </p:nvSpPr>
        <p:spPr>
          <a:xfrm>
            <a:off x="457200" y="1700808"/>
            <a:ext cx="8229600" cy="4320480"/>
          </a:xfrm>
        </p:spPr>
        <p:txBody>
          <a:bodyPr>
            <a:normAutofit/>
          </a:bodyPr>
          <a:lstStyle/>
          <a:p>
            <a:pPr marL="0" indent="0">
              <a:buNone/>
            </a:pPr>
            <a:r>
              <a:rPr lang="en-US" sz="2500" dirty="0"/>
              <a:t>A. Calanca and P. Fiorini, “A Review of Algorithms for Compliant Control,” </a:t>
            </a:r>
            <a:r>
              <a:rPr lang="en-US" sz="2500" i="1" dirty="0"/>
              <a:t> IEEE Transaction on Mechatronics</a:t>
            </a:r>
            <a:r>
              <a:rPr lang="en-US" sz="2500" dirty="0"/>
              <a:t>, 2014.</a:t>
            </a:r>
          </a:p>
          <a:p>
            <a:pPr marL="0" indent="0">
              <a:buNone/>
            </a:pPr>
            <a:endParaRPr lang="en-US" sz="2500" dirty="0"/>
          </a:p>
        </p:txBody>
      </p:sp>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56</a:t>
            </a:fld>
            <a:endParaRPr lang="en-GB" dirty="0"/>
          </a:p>
        </p:txBody>
      </p:sp>
    </p:spTree>
    <p:extLst>
      <p:ext uri="{BB962C8B-B14F-4D97-AF65-F5344CB8AC3E}">
        <p14:creationId xmlns:p14="http://schemas.microsoft.com/office/powerpoint/2010/main" val="23913197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Bibliography (stiff joints)</a:t>
            </a:r>
          </a:p>
        </p:txBody>
      </p:sp>
      <p:sp>
        <p:nvSpPr>
          <p:cNvPr id="3" name="Segnaposto contenuto 2"/>
          <p:cNvSpPr>
            <a:spLocks noGrp="1"/>
          </p:cNvSpPr>
          <p:nvPr>
            <p:ph idx="1"/>
          </p:nvPr>
        </p:nvSpPr>
        <p:spPr>
          <a:xfrm>
            <a:off x="457200" y="1700808"/>
            <a:ext cx="8229600" cy="5357192"/>
          </a:xfrm>
        </p:spPr>
        <p:txBody>
          <a:bodyPr>
            <a:normAutofit fontScale="55000" lnSpcReduction="20000"/>
          </a:bodyPr>
          <a:lstStyle/>
          <a:p>
            <a:pPr marL="0" indent="0">
              <a:buNone/>
            </a:pPr>
            <a:r>
              <a:rPr lang="en-US" sz="2800" dirty="0"/>
              <a:t>D. E. Whitney, “Force Feedback Control of Manipulator Fine Motions,” Trans. ASME J. </a:t>
            </a:r>
            <a:r>
              <a:rPr lang="en-US" sz="2800" dirty="0" err="1"/>
              <a:t>Dyn</a:t>
            </a:r>
            <a:r>
              <a:rPr lang="en-US" sz="2800" dirty="0"/>
              <a:t>. Syst. Meas. Control, vol. 99, no. 2, pp. 91–97, 1977.</a:t>
            </a:r>
          </a:p>
          <a:p>
            <a:pPr marL="0" indent="0">
              <a:buNone/>
            </a:pPr>
            <a:endParaRPr lang="en-US" sz="2800" dirty="0"/>
          </a:p>
          <a:p>
            <a:pPr marL="0" indent="0">
              <a:buNone/>
            </a:pPr>
            <a:r>
              <a:rPr lang="en-US" sz="2800" dirty="0"/>
              <a:t>N. Hogan, “Impedance Control: An Approach to Manipulation: Part I,II,III,” J. </a:t>
            </a:r>
            <a:r>
              <a:rPr lang="en-US" sz="2800" dirty="0" err="1"/>
              <a:t>Dyn</a:t>
            </a:r>
            <a:r>
              <a:rPr lang="en-US" sz="2800" dirty="0"/>
              <a:t>. Syst. Meas. Control, vol. 107, pp. 1–24, 1985.</a:t>
            </a:r>
          </a:p>
          <a:p>
            <a:pPr marL="0" indent="0">
              <a:buNone/>
            </a:pPr>
            <a:endParaRPr lang="en-US" sz="2800" dirty="0"/>
          </a:p>
          <a:p>
            <a:pPr marL="0" indent="0">
              <a:buNone/>
            </a:pPr>
            <a:r>
              <a:rPr lang="en-US" sz="2800" dirty="0"/>
              <a:t>D. E. Whitney, “Historical perspective and state of the art in robot force control,” Int. J. Rob. Res., pp. 262–268, 1987.</a:t>
            </a:r>
          </a:p>
          <a:p>
            <a:pPr marL="0" indent="0">
              <a:buNone/>
            </a:pPr>
            <a:endParaRPr lang="en-US" sz="2800" dirty="0"/>
          </a:p>
          <a:p>
            <a:pPr marL="0" indent="0">
              <a:buNone/>
            </a:pPr>
            <a:r>
              <a:rPr lang="en-US" sz="2800" dirty="0"/>
              <a:t>D. Lawrence, “Impedance control stability properties in common implementations,” in </a:t>
            </a:r>
            <a:r>
              <a:rPr lang="en-US" sz="2800" i="1" dirty="0"/>
              <a:t>IEEE International Conference on Robotics and Automation</a:t>
            </a:r>
            <a:r>
              <a:rPr lang="en-US" sz="2800" dirty="0"/>
              <a:t>, 1988, pp. 1185–1190.</a:t>
            </a:r>
          </a:p>
          <a:p>
            <a:pPr marL="0" indent="0">
              <a:buNone/>
            </a:pPr>
            <a:endParaRPr lang="en-US" sz="2800" dirty="0"/>
          </a:p>
          <a:p>
            <a:pPr marL="0" indent="0">
              <a:buNone/>
            </a:pPr>
            <a:r>
              <a:rPr lang="en-US" sz="2800" dirty="0"/>
              <a:t>H. </a:t>
            </a:r>
            <a:r>
              <a:rPr lang="en-US" sz="2800" dirty="0" err="1"/>
              <a:t>Kazerooni</a:t>
            </a:r>
            <a:r>
              <a:rPr lang="en-US" sz="2800" dirty="0"/>
              <a:t> and T. B. Sheridan, “Robust Compliant Motion for Manipulators , Part I : The Fundamental Concepts of Compliant Motion,” no. June, pp. 83–92, 1986.</a:t>
            </a:r>
          </a:p>
          <a:p>
            <a:pPr marL="0" indent="0">
              <a:buNone/>
            </a:pPr>
            <a:endParaRPr lang="en-US" sz="2800" dirty="0"/>
          </a:p>
          <a:p>
            <a:pPr marL="0" indent="0">
              <a:buNone/>
            </a:pPr>
            <a:r>
              <a:rPr lang="en-US" sz="2800" dirty="0"/>
              <a:t>G. Zeng, “An overview of robot force control,” </a:t>
            </a:r>
            <a:r>
              <a:rPr lang="en-US" sz="2800" dirty="0" err="1"/>
              <a:t>Robotica</a:t>
            </a:r>
            <a:r>
              <a:rPr lang="en-US" sz="2800" dirty="0"/>
              <a:t>, vol. 15, no. 15, pp. 473–482, 1997.</a:t>
            </a:r>
          </a:p>
          <a:p>
            <a:pPr marL="0" indent="0">
              <a:buNone/>
            </a:pPr>
            <a:endParaRPr lang="en-US" sz="2800" dirty="0"/>
          </a:p>
          <a:p>
            <a:pPr marL="0" indent="0">
              <a:buNone/>
            </a:pPr>
            <a:r>
              <a:rPr lang="en-US" sz="2800" dirty="0"/>
              <a:t>T. </a:t>
            </a:r>
            <a:r>
              <a:rPr lang="en-US" sz="2800" dirty="0" err="1"/>
              <a:t>Valency</a:t>
            </a:r>
            <a:r>
              <a:rPr lang="en-US" sz="2800" dirty="0"/>
              <a:t> and M. </a:t>
            </a:r>
            <a:r>
              <a:rPr lang="en-US" sz="2800" dirty="0" err="1"/>
              <a:t>Zacksenhouse</a:t>
            </a:r>
            <a:r>
              <a:rPr lang="en-US" sz="2800" dirty="0"/>
              <a:t>, “Accuracy/Robustness Dilemma in Impedance Control,” </a:t>
            </a:r>
            <a:r>
              <a:rPr lang="en-US" sz="2800" i="1" dirty="0"/>
              <a:t>J. </a:t>
            </a:r>
            <a:r>
              <a:rPr lang="en-US" sz="2800" i="1" dirty="0" err="1"/>
              <a:t>Dyn</a:t>
            </a:r>
            <a:r>
              <a:rPr lang="en-US" sz="2800" i="1" dirty="0"/>
              <a:t>. Syst. Meas. Control</a:t>
            </a:r>
            <a:r>
              <a:rPr lang="en-US" sz="2800" dirty="0"/>
              <a:t>, vol. 125, no. 3, pp. 310–319, 2003.</a:t>
            </a:r>
          </a:p>
          <a:p>
            <a:pPr marL="0" indent="0">
              <a:buNone/>
            </a:pPr>
            <a:endParaRPr lang="en-US" sz="2800" dirty="0"/>
          </a:p>
          <a:p>
            <a:pPr marL="0" indent="0">
              <a:buNone/>
            </a:pPr>
            <a:r>
              <a:rPr lang="en-US" sz="2800" dirty="0"/>
              <a:t>S. </a:t>
            </a:r>
            <a:r>
              <a:rPr lang="en-US" sz="2800" dirty="0" err="1"/>
              <a:t>Buerger</a:t>
            </a:r>
            <a:r>
              <a:rPr lang="en-US" sz="2800" dirty="0"/>
              <a:t> and N. Hogan, “Relaxing Passivity for Human-Robot Interaction,” </a:t>
            </a:r>
            <a:r>
              <a:rPr lang="en-US" sz="2800" i="1" dirty="0"/>
              <a:t>2006 IEEE/RSJ Int. Conf. </a:t>
            </a:r>
            <a:r>
              <a:rPr lang="en-US" sz="2800" i="1" dirty="0" err="1"/>
              <a:t>Intell</a:t>
            </a:r>
            <a:r>
              <a:rPr lang="en-US" sz="2800" i="1" dirty="0"/>
              <a:t>. Robot. Syst.</a:t>
            </a:r>
            <a:r>
              <a:rPr lang="en-US" sz="2800" dirty="0"/>
              <a:t>, pp. 4570–4575, Oct. 2006.</a:t>
            </a:r>
          </a:p>
          <a:p>
            <a:pPr marL="0" indent="0">
              <a:buNone/>
            </a:pPr>
            <a:endParaRPr lang="en-US" sz="2800" dirty="0"/>
          </a:p>
        </p:txBody>
      </p:sp>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57</a:t>
            </a:fld>
            <a:endParaRPr lang="en-GB" dirty="0"/>
          </a:p>
        </p:txBody>
      </p:sp>
    </p:spTree>
    <p:extLst>
      <p:ext uri="{BB962C8B-B14F-4D97-AF65-F5344CB8AC3E}">
        <p14:creationId xmlns:p14="http://schemas.microsoft.com/office/powerpoint/2010/main" val="38726175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Bibliography (soft joints)</a:t>
            </a:r>
          </a:p>
        </p:txBody>
      </p:sp>
      <p:sp>
        <p:nvSpPr>
          <p:cNvPr id="3" name="Segnaposto contenuto 2"/>
          <p:cNvSpPr>
            <a:spLocks noGrp="1"/>
          </p:cNvSpPr>
          <p:nvPr>
            <p:ph idx="1"/>
          </p:nvPr>
        </p:nvSpPr>
        <p:spPr>
          <a:xfrm>
            <a:off x="457200" y="1700808"/>
            <a:ext cx="8229600" cy="5357192"/>
          </a:xfrm>
        </p:spPr>
        <p:txBody>
          <a:bodyPr>
            <a:normAutofit fontScale="55000" lnSpcReduction="20000"/>
          </a:bodyPr>
          <a:lstStyle/>
          <a:p>
            <a:pPr marL="0" indent="0">
              <a:buNone/>
            </a:pPr>
            <a:r>
              <a:rPr lang="en-US" sz="2500" dirty="0"/>
              <a:t>G. A. Pratt and M. M. Williamson, “Series Elastic Actuators,” in </a:t>
            </a:r>
            <a:r>
              <a:rPr lang="en-US" sz="2500" i="1" dirty="0"/>
              <a:t>International Conference on Intelligent Robots and Systems</a:t>
            </a:r>
            <a:r>
              <a:rPr lang="en-US" sz="2500" dirty="0"/>
              <a:t>, 1995, vol. 1, pp. 399–406.</a:t>
            </a:r>
          </a:p>
          <a:p>
            <a:pPr marL="0" indent="0">
              <a:buNone/>
            </a:pPr>
            <a:endParaRPr lang="en-US" sz="2500" dirty="0"/>
          </a:p>
          <a:p>
            <a:pPr marL="0" indent="0">
              <a:buNone/>
            </a:pPr>
            <a:r>
              <a:rPr lang="en-US" sz="2500" dirty="0"/>
              <a:t>G. A. Pratt, P. </a:t>
            </a:r>
            <a:r>
              <a:rPr lang="en-US" sz="2500" dirty="0" err="1"/>
              <a:t>Willisson</a:t>
            </a:r>
            <a:r>
              <a:rPr lang="en-US" sz="2500" dirty="0"/>
              <a:t>, and C. Bolton, “Late motor processing in low-impedance robots: Impedance control of series-elastic actuators,” in American Control Conference, 2004, pp. 3245–3251.</a:t>
            </a:r>
          </a:p>
          <a:p>
            <a:pPr marL="0" indent="0">
              <a:buNone/>
            </a:pPr>
            <a:endParaRPr lang="en-US" sz="2500" dirty="0"/>
          </a:p>
          <a:p>
            <a:pPr marL="0" indent="0">
              <a:buNone/>
            </a:pPr>
            <a:r>
              <a:rPr lang="en-US" sz="2500" dirty="0"/>
              <a:t>A. </a:t>
            </a:r>
            <a:r>
              <a:rPr lang="en-US" sz="2500" dirty="0" err="1"/>
              <a:t>Albu-Schäffer</a:t>
            </a:r>
            <a:r>
              <a:rPr lang="en-US" sz="2500" dirty="0"/>
              <a:t>, C. </a:t>
            </a:r>
            <a:r>
              <a:rPr lang="en-US" sz="2500" dirty="0" err="1"/>
              <a:t>Ott</a:t>
            </a:r>
            <a:r>
              <a:rPr lang="en-US" sz="2500" dirty="0"/>
              <a:t>, and G. </a:t>
            </a:r>
            <a:r>
              <a:rPr lang="en-US" sz="2500" dirty="0" err="1"/>
              <a:t>Hirzinger</a:t>
            </a:r>
            <a:r>
              <a:rPr lang="en-US" sz="2500" dirty="0"/>
              <a:t>, “A Unified Passivity-based Control Framework for Position, Torque and Impedance Control of Flexible Joint Robots,” Int. J. Rob. Res., vol. 26, no. 1, pp. 23–39, 2007.</a:t>
            </a:r>
          </a:p>
          <a:p>
            <a:pPr marL="0" indent="0">
              <a:buNone/>
            </a:pPr>
            <a:endParaRPr lang="en-US" sz="2500" dirty="0"/>
          </a:p>
          <a:p>
            <a:pPr marL="0" indent="0">
              <a:buNone/>
            </a:pPr>
            <a:r>
              <a:rPr lang="en-US" sz="2500" dirty="0"/>
              <a:t>H. Vallery, J. </a:t>
            </a:r>
            <a:r>
              <a:rPr lang="en-US" sz="2500" dirty="0" err="1"/>
              <a:t>Veneman</a:t>
            </a:r>
            <a:r>
              <a:rPr lang="en-US" sz="2500" dirty="0"/>
              <a:t>, E. H. F. van </a:t>
            </a:r>
            <a:r>
              <a:rPr lang="en-US" sz="2500" dirty="0" err="1"/>
              <a:t>Asseldonk</a:t>
            </a:r>
            <a:r>
              <a:rPr lang="en-US" sz="2500" dirty="0"/>
              <a:t>, R. </a:t>
            </a:r>
            <a:r>
              <a:rPr lang="en-US" sz="2500" dirty="0" err="1"/>
              <a:t>Ekkelenkamp</a:t>
            </a:r>
            <a:r>
              <a:rPr lang="en-US" sz="2500" dirty="0"/>
              <a:t>, M. Buss, and H. van Der </a:t>
            </a:r>
            <a:r>
              <a:rPr lang="en-US" sz="2500" dirty="0" err="1"/>
              <a:t>Kooij</a:t>
            </a:r>
            <a:r>
              <a:rPr lang="en-US" sz="2500" dirty="0"/>
              <a:t>, “Compliant actuation of rehabilitation robots,” </a:t>
            </a:r>
            <a:r>
              <a:rPr lang="en-US" sz="2500" i="1" dirty="0"/>
              <a:t>IEEE Robot. </a:t>
            </a:r>
            <a:r>
              <a:rPr lang="en-US" sz="2500" i="1" dirty="0" err="1"/>
              <a:t>Autom</a:t>
            </a:r>
            <a:r>
              <a:rPr lang="en-US" sz="2500" i="1" dirty="0"/>
              <a:t>. Mag.</a:t>
            </a:r>
            <a:r>
              <a:rPr lang="en-US" sz="2500" dirty="0"/>
              <a:t>, vol. 15, no. 3, pp. 60–69, Sep. 2008.</a:t>
            </a:r>
          </a:p>
          <a:p>
            <a:pPr marL="0" indent="0">
              <a:buNone/>
            </a:pPr>
            <a:endParaRPr lang="en-US" sz="2500" dirty="0"/>
          </a:p>
          <a:p>
            <a:pPr marL="0" indent="0">
              <a:buNone/>
            </a:pPr>
            <a:r>
              <a:rPr lang="en-US" sz="2500" dirty="0"/>
              <a:t>K. Kong, S. Member, and J. </a:t>
            </a:r>
            <a:r>
              <a:rPr lang="en-US" sz="2500" dirty="0" err="1"/>
              <a:t>Bae</a:t>
            </a:r>
            <a:r>
              <a:rPr lang="en-US" sz="2500" dirty="0"/>
              <a:t>, “Control of Rotary Series Elastic Actuator for Ideal Force-Mode Actuation in Human-Robot Interaction Applications,” </a:t>
            </a:r>
            <a:r>
              <a:rPr lang="en-US" sz="2500" i="1" dirty="0"/>
              <a:t>IEEE/ASME Trans. Mechatronics</a:t>
            </a:r>
            <a:r>
              <a:rPr lang="en-US" sz="2500" dirty="0"/>
              <a:t>, vol. 14, no. 1, pp. 105–118, 2009.</a:t>
            </a:r>
          </a:p>
          <a:p>
            <a:pPr marL="0" indent="0">
              <a:buNone/>
            </a:pPr>
            <a:endParaRPr lang="en-US" sz="2500" dirty="0"/>
          </a:p>
          <a:p>
            <a:pPr marL="0" indent="0">
              <a:buNone/>
            </a:pPr>
            <a:r>
              <a:rPr lang="en-US" sz="2500" dirty="0"/>
              <a:t>J. </a:t>
            </a:r>
            <a:r>
              <a:rPr lang="en-US" sz="2500" dirty="0" err="1"/>
              <a:t>Bae</a:t>
            </a:r>
            <a:r>
              <a:rPr lang="en-US" sz="2500" dirty="0"/>
              <a:t>, K. Kong, and M. </a:t>
            </a:r>
            <a:r>
              <a:rPr lang="en-US" sz="2500" dirty="0" err="1"/>
              <a:t>Tomizuka</a:t>
            </a:r>
            <a:r>
              <a:rPr lang="en-US" sz="2500" dirty="0"/>
              <a:t>, “Gait Phase-Based Smoothed Sliding Mode Control for a Rotary Series Elastic Actuator Installed on the Knee Joint,” in </a:t>
            </a:r>
            <a:r>
              <a:rPr lang="en-US" sz="2500" i="1" dirty="0"/>
              <a:t>American Control Conference</a:t>
            </a:r>
            <a:r>
              <a:rPr lang="en-US" sz="2500" dirty="0"/>
              <a:t>, 2010, pp. 6030–6035.</a:t>
            </a:r>
          </a:p>
          <a:p>
            <a:pPr marL="0" indent="0">
              <a:buNone/>
            </a:pPr>
            <a:endParaRPr lang="en-US" sz="2500" dirty="0"/>
          </a:p>
          <a:p>
            <a:pPr marL="0" indent="0">
              <a:buNone/>
            </a:pPr>
            <a:r>
              <a:rPr lang="en-US" sz="2500" dirty="0"/>
              <a:t>N. L. </a:t>
            </a:r>
            <a:r>
              <a:rPr lang="en-US" sz="2500" dirty="0" err="1"/>
              <a:t>Tagliamonte</a:t>
            </a:r>
            <a:r>
              <a:rPr lang="en-US" sz="2500" dirty="0"/>
              <a:t> and D. </a:t>
            </a:r>
            <a:r>
              <a:rPr lang="en-US" sz="2500" dirty="0" err="1"/>
              <a:t>Accoto</a:t>
            </a:r>
            <a:r>
              <a:rPr lang="en-US" sz="2500" dirty="0"/>
              <a:t>, “Passivity Constraints for the Impedance Control of Series Elastic Actuators,” </a:t>
            </a:r>
            <a:r>
              <a:rPr lang="en-US" sz="2500" i="1" dirty="0"/>
              <a:t>J. Syst. Control Eng.</a:t>
            </a:r>
            <a:r>
              <a:rPr lang="en-US" sz="2500" dirty="0"/>
              <a:t>, vol. 228, no. 3, pp. 138–153, 2013.</a:t>
            </a:r>
          </a:p>
          <a:p>
            <a:pPr marL="0" indent="0">
              <a:buNone/>
            </a:pPr>
            <a:endParaRPr lang="en-US" sz="2500" dirty="0"/>
          </a:p>
        </p:txBody>
      </p:sp>
      <p:sp>
        <p:nvSpPr>
          <p:cNvPr id="4" name="Segnaposto data 3"/>
          <p:cNvSpPr>
            <a:spLocks noGrp="1"/>
          </p:cNvSpPr>
          <p:nvPr>
            <p:ph type="dt" sz="half" idx="10"/>
          </p:nvPr>
        </p:nvSpPr>
        <p:spPr/>
        <p:txBody>
          <a:bodyPr/>
          <a:lstStyle/>
          <a:p>
            <a:r>
              <a:rPr lang="en-US"/>
              <a:t>18/07/2014 </a:t>
            </a:r>
            <a:endParaRPr lang="en-GB" dirty="0"/>
          </a:p>
        </p:txBody>
      </p:sp>
      <p:sp>
        <p:nvSpPr>
          <p:cNvPr id="5" name="Segnaposto piè di pagina 4"/>
          <p:cNvSpPr>
            <a:spLocks noGrp="1"/>
          </p:cNvSpPr>
          <p:nvPr>
            <p:ph type="ftr" sz="quarter" idx="11"/>
          </p:nvPr>
        </p:nvSpPr>
        <p:spPr/>
        <p:txBody>
          <a:bodyPr/>
          <a:lstStyle/>
          <a:p>
            <a:r>
              <a:rPr lang="en-GB"/>
              <a:t>© Andrea Calanca - Altair Lab</a:t>
            </a:r>
            <a:endParaRPr lang="en-GB" dirty="0"/>
          </a:p>
        </p:txBody>
      </p:sp>
      <p:sp>
        <p:nvSpPr>
          <p:cNvPr id="6" name="Segnaposto numero diapositiva 5"/>
          <p:cNvSpPr>
            <a:spLocks noGrp="1"/>
          </p:cNvSpPr>
          <p:nvPr>
            <p:ph type="sldNum" sz="quarter" idx="12"/>
          </p:nvPr>
        </p:nvSpPr>
        <p:spPr/>
        <p:txBody>
          <a:bodyPr/>
          <a:lstStyle/>
          <a:p>
            <a:fld id="{7B43549E-B3D1-4E80-893C-386392699161}" type="slidenum">
              <a:rPr lang="en-GB" smtClean="0"/>
              <a:pPr/>
              <a:t>58</a:t>
            </a:fld>
            <a:endParaRPr lang="en-GB" dirty="0"/>
          </a:p>
        </p:txBody>
      </p:sp>
    </p:spTree>
    <p:extLst>
      <p:ext uri="{BB962C8B-B14F-4D97-AF65-F5344CB8AC3E}">
        <p14:creationId xmlns:p14="http://schemas.microsoft.com/office/powerpoint/2010/main" val="1463810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388831"/>
            <a:ext cx="6713984" cy="5352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olo 1"/>
          <p:cNvSpPr>
            <a:spLocks noGrp="1"/>
          </p:cNvSpPr>
          <p:nvPr>
            <p:ph type="title"/>
          </p:nvPr>
        </p:nvSpPr>
        <p:spPr/>
        <p:txBody>
          <a:bodyPr/>
          <a:lstStyle/>
          <a:p>
            <a:r>
              <a:rPr lang="en-GB" dirty="0"/>
              <a:t>Compliant Control</a:t>
            </a:r>
          </a:p>
        </p:txBody>
      </p:sp>
      <p:sp>
        <p:nvSpPr>
          <p:cNvPr id="4" name="Segnaposto data 3"/>
          <p:cNvSpPr>
            <a:spLocks noGrp="1"/>
          </p:cNvSpPr>
          <p:nvPr>
            <p:ph type="dt" sz="half" idx="10"/>
          </p:nvPr>
        </p:nvSpPr>
        <p:spPr/>
        <p:txBody>
          <a:bodyPr/>
          <a:lstStyle/>
          <a:p>
            <a:r>
              <a:rPr lang="en-US" dirty="0"/>
              <a:t>18/07/2014 </a:t>
            </a:r>
            <a:endParaRPr lang="en-GB" dirty="0"/>
          </a:p>
        </p:txBody>
      </p:sp>
      <p:sp>
        <p:nvSpPr>
          <p:cNvPr id="5" name="Segnaposto piè di pagina 4"/>
          <p:cNvSpPr>
            <a:spLocks noGrp="1"/>
          </p:cNvSpPr>
          <p:nvPr>
            <p:ph type="ftr" sz="quarter" idx="11"/>
          </p:nvPr>
        </p:nvSpPr>
        <p:spPr/>
        <p:txBody>
          <a:bodyPr/>
          <a:lstStyle/>
          <a:p>
            <a:r>
              <a:rPr lang="en-GB" dirty="0"/>
              <a:t>© Andrea Calanca - Altair Lab</a:t>
            </a:r>
          </a:p>
        </p:txBody>
      </p:sp>
      <p:sp>
        <p:nvSpPr>
          <p:cNvPr id="6" name="Segnaposto numero diapositiva 5"/>
          <p:cNvSpPr>
            <a:spLocks noGrp="1"/>
          </p:cNvSpPr>
          <p:nvPr>
            <p:ph type="sldNum" sz="quarter" idx="12"/>
          </p:nvPr>
        </p:nvSpPr>
        <p:spPr/>
        <p:txBody>
          <a:bodyPr/>
          <a:lstStyle/>
          <a:p>
            <a:fld id="{7B43549E-B3D1-4E80-893C-386392699161}" type="slidenum">
              <a:rPr lang="en-GB" smtClean="0"/>
              <a:pPr/>
              <a:t>6</a:t>
            </a:fld>
            <a:endParaRPr lang="en-GB" dirty="0"/>
          </a:p>
        </p:txBody>
      </p:sp>
      <p:sp>
        <p:nvSpPr>
          <p:cNvPr id="9" name="Rettangolo 8"/>
          <p:cNvSpPr/>
          <p:nvPr/>
        </p:nvSpPr>
        <p:spPr>
          <a:xfrm>
            <a:off x="971600" y="3621739"/>
            <a:ext cx="7272808" cy="1980220"/>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ttangolo 9"/>
          <p:cNvSpPr/>
          <p:nvPr/>
        </p:nvSpPr>
        <p:spPr>
          <a:xfrm>
            <a:off x="3419872" y="2991009"/>
            <a:ext cx="2016224" cy="1404156"/>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6812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www.kuka-robotics.com/NR/rdonlyres/6BC1C5B2-289F-4442-B965-909B492E42F5/0/PR_KUKA_Industrial_Robot_KR16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2010662"/>
            <a:ext cx="2093218" cy="2930506"/>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p:cNvSpPr>
            <a:spLocks noGrp="1"/>
          </p:cNvSpPr>
          <p:nvPr>
            <p:ph type="title"/>
          </p:nvPr>
        </p:nvSpPr>
        <p:spPr/>
        <p:txBody>
          <a:bodyPr/>
          <a:lstStyle/>
          <a:p>
            <a:r>
              <a:rPr lang="en-GB" dirty="0"/>
              <a:t>Compliant Control</a:t>
            </a:r>
          </a:p>
        </p:txBody>
      </p:sp>
      <p:sp>
        <p:nvSpPr>
          <p:cNvPr id="3" name="Segnaposto contenuto 2"/>
          <p:cNvSpPr>
            <a:spLocks noGrp="1"/>
          </p:cNvSpPr>
          <p:nvPr>
            <p:ph idx="1"/>
          </p:nvPr>
        </p:nvSpPr>
        <p:spPr/>
        <p:txBody>
          <a:bodyPr>
            <a:normAutofit/>
          </a:bodyPr>
          <a:lstStyle/>
          <a:p>
            <a:pPr marL="0" indent="0">
              <a:buNone/>
            </a:pPr>
            <a:r>
              <a:rPr lang="en-GB" dirty="0"/>
              <a:t>Two main research areas:</a:t>
            </a:r>
          </a:p>
          <a:p>
            <a:pPr marL="457200" indent="-457200">
              <a:buFont typeface="+mj-lt"/>
              <a:buAutoNum type="arabicPeriod"/>
            </a:pPr>
            <a:r>
              <a:rPr lang="en-GB" dirty="0"/>
              <a:t>Stiff Joint Control</a:t>
            </a:r>
            <a:br>
              <a:rPr lang="en-GB" dirty="0"/>
            </a:br>
            <a:r>
              <a:rPr lang="en-GB" dirty="0"/>
              <a:t>Long history, 50s </a:t>
            </a:r>
          </a:p>
          <a:p>
            <a:pPr marL="457200" indent="-457200">
              <a:buFont typeface="+mj-lt"/>
              <a:buAutoNum type="arabicPeriod"/>
            </a:pPr>
            <a:r>
              <a:rPr lang="en-GB" dirty="0"/>
              <a:t>Soft Joint Control</a:t>
            </a:r>
            <a:br>
              <a:rPr lang="en-GB" dirty="0"/>
            </a:br>
            <a:r>
              <a:rPr lang="en-GB" dirty="0"/>
              <a:t>More recent, 90s</a:t>
            </a:r>
          </a:p>
          <a:p>
            <a:pPr marL="457200" indent="-457200">
              <a:buFont typeface="+mj-lt"/>
              <a:buAutoNum type="arabicPeriod"/>
            </a:pPr>
            <a:endParaRPr lang="en-GB" dirty="0"/>
          </a:p>
          <a:p>
            <a:pPr marL="457200" indent="-457200">
              <a:buFont typeface="+mj-lt"/>
              <a:buAutoNum type="arabicPeriod"/>
            </a:pPr>
            <a:endParaRPr lang="en-GB" dirty="0"/>
          </a:p>
          <a:p>
            <a:pPr marL="0" indent="0">
              <a:buNone/>
            </a:pPr>
            <a:endParaRPr lang="en-GB" dirty="0"/>
          </a:p>
          <a:p>
            <a:pPr marL="0" indent="0">
              <a:buNone/>
            </a:pPr>
            <a:endParaRPr lang="en-GB" dirty="0"/>
          </a:p>
          <a:p>
            <a:pPr marL="0" indent="0">
              <a:buNone/>
            </a:pPr>
            <a:r>
              <a:rPr lang="en-GB" dirty="0"/>
              <a:t>Different history, background and nomenclature but quite similar architectures and control principles</a:t>
            </a:r>
          </a:p>
        </p:txBody>
      </p:sp>
      <p:sp>
        <p:nvSpPr>
          <p:cNvPr id="4" name="Segnaposto data 3"/>
          <p:cNvSpPr>
            <a:spLocks noGrp="1"/>
          </p:cNvSpPr>
          <p:nvPr>
            <p:ph type="dt" sz="half" idx="10"/>
          </p:nvPr>
        </p:nvSpPr>
        <p:spPr/>
        <p:txBody>
          <a:bodyPr/>
          <a:lstStyle/>
          <a:p>
            <a:r>
              <a:rPr lang="en-US" dirty="0"/>
              <a:t>18/07/2014 </a:t>
            </a:r>
            <a:endParaRPr lang="en-GB" dirty="0"/>
          </a:p>
        </p:txBody>
      </p:sp>
      <p:sp>
        <p:nvSpPr>
          <p:cNvPr id="5" name="Segnaposto piè di pagina 4"/>
          <p:cNvSpPr>
            <a:spLocks noGrp="1"/>
          </p:cNvSpPr>
          <p:nvPr>
            <p:ph type="ftr" sz="quarter" idx="11"/>
          </p:nvPr>
        </p:nvSpPr>
        <p:spPr/>
        <p:txBody>
          <a:bodyPr/>
          <a:lstStyle/>
          <a:p>
            <a:r>
              <a:rPr lang="en-GB" dirty="0"/>
              <a:t>© Andrea Calanca - Altair Lab</a:t>
            </a:r>
          </a:p>
        </p:txBody>
      </p:sp>
      <p:sp>
        <p:nvSpPr>
          <p:cNvPr id="6" name="Segnaposto numero diapositiva 5"/>
          <p:cNvSpPr>
            <a:spLocks noGrp="1"/>
          </p:cNvSpPr>
          <p:nvPr>
            <p:ph type="sldNum" sz="quarter" idx="12"/>
          </p:nvPr>
        </p:nvSpPr>
        <p:spPr/>
        <p:txBody>
          <a:bodyPr/>
          <a:lstStyle/>
          <a:p>
            <a:fld id="{7B43549E-B3D1-4E80-893C-386392699161}" type="slidenum">
              <a:rPr lang="en-GB" smtClean="0"/>
              <a:pPr/>
              <a:t>7</a:t>
            </a:fld>
            <a:endParaRPr lang="en-GB" dirty="0"/>
          </a:p>
        </p:txBody>
      </p:sp>
      <p:pic>
        <p:nvPicPr>
          <p:cNvPr id="7" name="Picture 4" descr="http://www.bionic-robotics.de/fileadmin/_migrated/pics/Foto_biorobarm_2_0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903" r="19059" b="6026"/>
          <a:stretch/>
        </p:blipFill>
        <p:spPr bwMode="auto">
          <a:xfrm flipH="1">
            <a:off x="6428291" y="622306"/>
            <a:ext cx="2551294" cy="19166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AutoShape 2" descr="data:image/jpeg;base64,/9j/4AAQSkZJRgABAQAAAQABAAD/2wCEAAkGBxQSEhUUEhQVFBUUFxgUFxUUFBQVFRgaFRQWFxQXFRQZHSggGh0lHxgWIjEhJSkrLjAuFx8zODMsNygtLisBCgoKDg0OGxAQGywkICQvLDQtLC80LCwtLyw0LCwsLCwsLCwsLCwsNCw0LCwsLCwsLCwsLCwsLCwsLCwsLCwsLP/AABEIAQoAvgMBEQACEQEDEQH/xAAcAAEAAQUBAQAAAAAAAAAAAAAABgECAwQFBwj/xABEEAACAQIEAwUFBAgEBAcAAAABAgADEQQFEiEGMUETIlFhgQcycZGhI0KxwRQzUmJyktHwJHOCskNT4fEWRIOio7PS/8QAGgEBAAIDAQAAAAAAAAAAAAAAAAQFAQIDBv/EADIRAAICAQMCAwYHAAMBAQAAAAABAgMRBCExEkEFMlETImFxgZEUQqGxwdHwI1LhM/H/2gAMAwEAAhEDEQA/APcYAgCAIAgCAIAgCAIAgCAIAgCAIBS8Ax16wUFibAAknyEw2kssyk28IjmI4hdgTTUKvRn5/G2wH1kCerk1mC29WWlfh8U8WPf0RwM04oNMXqV26DSg338gJyX4mzhv9l9zu4aSrlL939jNTxjjcVH3HPWT8ryMrbIvzMkvT1SXlX2OHiqRbtaLViq1UIJZzdyQQDbmx3F+gtNapSjPLntlN/EzdTGdeIw3w0vgSP2Y5sKlBqXamt2JVQ7X1WK95Wvv3WDrfwAl+vQ8yTiZBdAEAQBAEApeAWvUAFyQAOZOw9TAMFHMKTmyVEYjorqx+QMAz64BcDAKwBAEAseoALnkN79IyDj4zifD0zbXqPgg1elxtI1mrphzIlV6K+zdROe3G1ErdFdzuNNgtiPFj+V5xs8Rqgvj6Hevwu6cmttjlYzjStcBEphh3yrarMgJBUOPdO43seU4x8T4clt+pIfhDxiMt/0KZ3xZTrJ2KLUUtYksABZTcjnfwnPV6+FlTjDO500fh1lVqlPGERzM81ZNyw0d0m9gyXBDMpPMAi5A8ZvpL10Lpjvvvyb6rTtzfVJ4fbhfP1ycdcx7RlajTeqQzglN0ZQth9sdgQbi4O9zN7LXh9csLb5r6HKuMdnXHPPHD+b/AG2O1hMSy0VNWyFR3u9qC2Nhduptb1lPdZ1TareUW1MWq05rBHcdnId2ZSb8l2525dNr+U7Kh8Mx7aKTwydey/h+rQNWtVIArWZaa37uqzNe453/ABMv6YOMEpHltROE7G4cHo87HAvgCAIAgFCYBAvaFx/+hXo4ZRVxIXW2q/Z0U5B6pBHot7wDwjPuIquJOrF16lZv+WraUHl+yPhYmAcX9K0+4gT+F3DH12mMmcMnXCPtUxWFIWqTiKIvdHP2q+aVOtvAwMHqvAntHpZi7U9BpVANQUm4IB33+XzmXg1J0lWDJfrgHLzvPaeHQliC33UHvE/DoPOcLtRCpZkyRp9NO6WIr6kBq1KuIa7s7lvui5G55BRtPPytvufL+h6aFFFC2S+ZtUsjZXRagFIPfeoRbui5uBy+Bm0dFNTSntn1NZayDg3X7zWODDl2Hw1JftapdueikoFvu95jyG21p3lCiOJTeeVhf2cVO+U5RhHHfL+22DXzPFUA7OiLT1WDEkAkgWG5/CRL5xseKo7EumEoR/5JZIxmOcgOjCx0Xt4HfcNb+95vXGTSTXBmTSbaN6piKFUU6joBY6k7VDdTt7pOx8jMzjdVnpykzknTa11YbRix2fomyguQNtiqCco6aUnmb/lnV2xS9xHCo0cTmNTSDppruzDZRfkq+f8Ad5b6bTRisxX1KrVarf3n9D07hfhdKKqAL6erbn/pJ8K4w4Ki2+dr3+xOsFRCidDibQgF0AQBALS0AjnGnFCYCgarWOzWBYAkgbADrc2E422uEoxSy2zvTT1xlJvCSPm3PM9asugG71n7bEVD71Wq3uIT+xTBso8TfpOzeFk4qLk8I7+GyDDUqALaWe+9U2KtyPcG2hb7X5neVM9RbKey2L6rRVRh73Oef92OVhsXoarXdBW7RXphSqsisTtqQ7FbAcrSTVKMfdfoR9XVOfvIj+ZYRqWksqgVBqAWoj28QdJup8j5SXhPgq2muUd/2b4itSxtOtTR2UXRyAbaXFt25WBsfOxnK++NS3e/od9Ppp3S2WF6nu3/AInYAAJdrbm+1/ISFLxNJYS3LCPhDzly2NQ4jF1z77gfu9wWPiesi+11d3GyJa0+kpW6Tf3OJjcMVYg95upvq+shWwmpYk8snVSh05isI3sJnVSnSREstgRqAAYi+9z6TrHWWV1qEdvicpaOqyxzluaOJxbNuzFj5m8jTsnN5kyTGEILEVg5WKxARw55EaSQDYXOxZuVyeXrOsIudbijla1Can9Po/6Obm+PpujK1rEEX0ozWPvBNewJ8Z006cJZRi5KUdzNwrk5q1C9Wnekip2eoEAud2a3W225lxpaVjqlyUev1UlLog9vgTlsEGXSygqdrEbfKTXFNYZWRnKLynuaI4Ow7H9Xbe+xNvhacfw1eeCT+Ovax1ElyzJ0pqFRQqjkAJ2SSWERZScnlnewuHtMmDdUQC6AXQC0tAOTnPEmGwovXrInle7H4KNzGAQ7PM/XFoSCBhxqOqx1FQLPcXt0NtpTa2+crPZJY3L7w+iMK/bZy2jyXP6tTF0v0ioW79RKNBCwISiniOe+m3xBkup4t6c8Lk46pY07fGXwR7JqQarU1X7tOq4tzuNhYevKdtRJqKx6oiaKEZWPPZMmb5cFw2GO4Z6QZh59NpUSm1bJfEvKl1VJtGDBBcKjPVUuhOl1ADBib6CQdt950bnbJKGxh9NcG5LPyL6mKwterTVaKU12GxWomok97bkbc50urnV+b54OWnnC5ZcNs7ZPQ8FhcNQS27EWO2w9JFxp4+bdkr/nl5dkX1M6Vf1dNV8yNRmHq4w2hFD8LKXnkzQxWcu/vMbeHIfKcZ6m2fc6worhwjmVs6CX7w3mIda4NpdL5NKnm6kHfbn8Jh1t8mVJGvXzi5sNz5bzeNLfBrKxLll+HymviL3QKhH/ABNr3H3RzB89pPo0c854K7Ua+mOVySjIuHUoogIDuAA1QqLsfHylpGqEeEUk9TZLvsSXDYKdDgdShgYBuUsHANpKMA2EW0AuAgF0A84z72tYekWTD03xDqSurZKQIuN2O5Fx0Ezgxk8/zv2g4+uP1vYKT7lC6m3nU975WmyRgj+IqUOxp1NdQ12Zu17ZrlQFGnQeoJOx57EGR65Xu6amkoYXS1337/HHKOklDpXTz3JLkDmtga9NL374W+19QvsOfO4lZr8R1EZ9nj9C78Nnmhw7pmjmODKYFHGiytSJstnWzlXBbmbF722AFz1mdNP/AJ8P4m+uhnTv4YIFiC1N207e8vo3/aWjipLcpq5uE8o9a4iw9uzW2yUkA+U823iTPUVL3CJvVv2yEppBQkHVruFJBHS3nz3k5PFccckZf/aeeEi3I8pbs6b7G41W8Lm4nPU3rrlE66WnpriSyrjlRRqa1h1MrlFyZNbSOY2clzpoo1Rv3QTJVeklIj2amEeWbVDIsXW3qMKI8Peb6bfWT69B3ZW3eKRW0dzt5dwlRSxZTVbxqbj+XlJsNNCPYrbNdbN7PB2RlKEW7NLeGkW+Vp19nBrGCOrZp56mXYLI6dP9XTVb9QBf5xGEY8ITunPzM6VLAzc5m/h8DAOnQwoEA3UpQDIEgF1oAtAKwBAPlrP8G2FxFWhpN6bndu6uksSrXbc3HUX3mzfoYx6mlToVap0ortcXtSpm3PrVcW9RNepmcI62EyujR72KZVbpTVjWqEn9pgbD4XjpkzPUkdvhvGUe3C0abpqRgWqG7OUIZCegtdtrCV/ilXVT1ej/AHLHwu3F3S+Gjazuv2HbIwPZV6Tlevf0Hu2uOdrEXGxHhIOnl1dLfKLa5NRklvsRHg/h85m6LawV1arU0mxQc11ctVwAAPEmXVk1GPSuWedprcnlrZHp3GuE01vIqLfCUGrh0WtfI9LobOulP5nnOfUbHwD++fhtb1E66eeV8VwbXQw38eTdy+jia2laSdmrcmcHkOdp2honJ5kRbfEYVrESRZfwZTuGrM1ZvM2QfADc+p9JPr0sIlZb4jZLy7EowmXBBpRQq+CgAfISQopcEGU5S5Z0KOBmTU3qWBgG0mBgGVcFAM6YWAbNOhAMwSAXWgFYAgCAIAgHkHtQz2nSxK0xhaNasKa1BVqqraQWcKACN/vHn1MzjJjLRAcwzSvXP2lViP2EuiDyAHSbcGPmzFhMbRoLUD00Z3RlRveqISLAhd7j67bSLqKZ2Sg4zaUWm12kv7/Q61zUU01z39CmS4s9ujKNOnv982ZtPNVUb3Iva863pWQlB91/+GaZOE1Ndj1CgVqLy1Lfkyn8GE8s651vplseqVkLN4s6OXMKdgoCgcgq2HooEl0WYeWyPbWmti3jBRUpJUG+na/k3L8Z012JwVi/yMaDMJSgyF4aivaprUMLjYi4B6GctFJKxZOuujJ0y6XgmmFw156E8qdXDYKAdGjgoBuU8KIBsJQgGUUoBcKcArpgFbQCsAQBAEAQBAEA8r9reQVqpp16Cdoyjs3UXJ0k3VgBzAN9tucznAwecf8AhbFaNVQaE8a1QUV3PgLv6G2wmNzOyMeHwdCie9U7Yg37PD09NM7feqHci/hM9OTHUdYY/EVEqPh6dKjToqNTErqA5qPEnf4ThbfTVZCuXmlwsP8AfjsbqMpRb7I3ODMwc1Xp1HZtQ1AtvuOdv6eUi+KV5gp908fcn+F2Ym6334JuK5BUoBTZQQXHNr9SJU+0cWnDZruXDqjJSU/eTfHoXhA1M07kggi58+U7Qw4dBiWVPrIXiKZHkQfkR/1kSDwyZNJr4E9yCqKlNW8Rv8RsfrPTU2dcFI8hqK3XY4sk2FozqcTeSlAMgWAXQBAEAQBAEAQBAEAQBAEA0MXTuIB4d7R8K4xzmoxNNkQ01JOkWBDG17c5sjBF6eLQgaAzXF7Kp2+PQR1JBJmfB0sRVOimAmoaTYlyRe9mtZbdbG/KaOSeNuOPh8jZRwSTJ+Ea1KoKjVe8pB1e83O5Cjkt/dNhuGM0sh7SDi+50rn7OakuxMzPNyTi8M9RBqSTXcrTa0QlgzJZOLnuHtUJHJxr9Ts3139Zi1Ynn1/zOlLzDHp/kdDgrF2ZqR/jX6Bvylr4fbs4FN4rTurF8n/B6Fg3loUx0FMArAEAQBAEAQBAEAQBAEAQBAMNZLwCGcY8I0sboNS6tTNwwAJsRupB2tyPpAOLS4HwyWujVCOrsxH8osv0mMGcnWoZeFFlUKPAAATJgz/ocA0sXS0mUWvr6bNu56Hw+3qqSfY15BJ5r5pT1U79UN/9J2b8j85vNdUPl/mYg+mfzOJhK5pVUcfdO/wOxm+mt6JqRrqqvaVuJ6jl1YEAjrPSp53PJtY2OxSaDBlgCAIAgCAIAgCAIAgCAIAgFrCAa1aleAab4WAUXCQC9sLAOPm+G2v4SDrq+qCfoWHh1nTNr1OE4lHJYL9Mop8eRuD8DsZmEsPcxJZRHMZQ0kqeht/T5zTHTLpZ3z1RTRMeDsdrpBSd6fcPwHun5fhPQ6KzrqS9DzHiFPs7n6PcmWGeSyCbQgFYAgCAIAgCAIAgCAIAgCAIBaVgFvZwCoSAUdYBy8yo3Uj+/KaWQ64uJvXPompehGcRSlHZA9HVPJomQ+CUjn5tRvZv9J9N1Py29IlulL6f0bVv8pZwziuzrgdKnd9Ruv5j1k/QW9NnT6kDxOnrq6lyj0rBVZeHnDpIYBfAEAQBAEAQBAEAQBAEAQBAEAQBAKGAaeKTaARDiPEGijOtNqpBFkQgMdRsLX2lZfX77Wcd9y401v8Axp8/IhlbFYmqbhqdNQ1QhafeaogUhVZ2t2b3vy6iR1XVB7rP8fQlOVk1nOF8OcfMz5A1M02oJUNQKATqbW6l97Ox633/ANRE4ahSz1TWM7f0ztpnGPuxecGvWUg+BB+RB5/ORoNp/EmTimsPg9F4fx/a01fxG/kRsR856aixWVqZ5HUVOqxwZJKDzqcTPAEAQBAEAQBAEAQBAEAQBAEAQBAEAw11gEczvC6lI8Ra/gean5yJqobJk7QzxLpIgOGg2t6xNYDUzoO5RvUPePZg3JNup/GV852buG2Pv9yzjCGUpvd7GziaSUylOmVsVvpQaQPLT0tykLULDTUskvT7p+7g5eZUt7+PP4zimSktjc4XzRaJKVG0qxupPK/UfnLfQXqOYMpvE9M54sj9SfZVmKVRdGDDylpCyM1mLKaymdbxNYOsjTc5l8AQBAEAQBAEAQBAEAQBAEAQBAEAsqCAcnMqVwZztj1QaOlM+maZEcWC2wJHjY29J5+xtnpq8YOPi8Zh8P8AratOmTY99wHPz7xE4qudnlTZvO+EPM8Cli6VdSaVRKg8UYNb4gbic5wnB+8mjrVbCfleTkZhhVdWpv7rAqfgevpO1NjjJSRi2tTi4vhm17O8xTCXpt3PuNcFbsp2YHlvc/SWNOo6LZOfDK/V6N21RVa3ieq5fmSVB3Wv4jqPiJaQsjNZTKKyqdbxJYOklSbnMyXgFYAgCAIAgCAIAgCAIAgCAIAgFDANLFpAPO+OMYcJQr1VG6qSnhdth8iZSXadfiejs/8AMvKdQ/w3V3R4tlv24xJq/aVGph7tctdKoLOrdLC9xysfKXNcVFYXBUWycnl8nNoYhqDq9FyjD7ynlbmCORHKYshGccSWUKpSi8xeD1DJs2GLo67Bai92ovgehH7p5j1E83fQ6J47Pg9Rpr1fDflcl9Omy1dSnusLOpF7kcj8obUo47+p3jtLPY6uXZhpOqi57vMdVv0PPY/SbV2Tokc7qYXw3O3wlxcy1Xw+Mqglzrw9VtK60OxptbbWp28wRPQVWKceo8tfS6puJ6FSq3nU4GcGAVgCAIAgCAIAgCAIAgCAIAgFCYBr14BCuPMtFfDVKZ2LqVHxPu/W0ga73VG1flf6Fh4e+pyqfdfqfPGT12o4imx2K1ArA+baXB8uclxeXlEeyDSw+RjqWisyEe5VdbepH5CbT4ZrQ/fRKOGaTA60HeAII5B1O5VvxB8ZTal5918HotPFL3kiUUqitZrkAnn1U9b+Yldutn2Jy33RmWoQ+lEBVxdmAA+LX6+gN7+Rm0knFyb3EcqSSRxeLKF6YbrTq03HwdgrD8D6S08NlmOCl8Wgtme25ZXuq/wj8JbFGdekYBlgCAIAgCAIAgCAIAgCAUMAifFfHNLBEqadSq45hAAg62aodr26bzOARHF+0vEsAadGkgZQw1OWNmFwSLAX3mMMZIFl3EuJwWLDLUeq9VOz7K5qAkkWPebusSB6TE30rJtBZeCe1M2qV2pdtbukaguwBYjV13tyv/Wed1ep9tPH5Uep0WjVFL/7Nf5Hm3HWVdhjKpAsr3qKfP731AP+qWGmsfRjunj+iDfUnJv1X8bnJ4pUDGVbfeqof5kRj9WllZwylq80fmib8LYeyjznntRP3j1lKxEyY1glV1BFiNYF99jYm3Tw35zl0ZrUvjg6OWJ9PwGZY2qvYFB3rNck/d2A36gnp5TNcI4l1fQTk+pYNpcCMYWpatI002Yjc2D6rDz2k/wyOM/UqvF57JHp+V7ADw2+UtyhO9QgGxAEAQBAEAQBAEAQBAEAscwDyb2r4jAuDo7FsYCoZk0tUVF13DkcuZ57x3BEaasVQFbHSoWxuSNI0H4kW26TZcb9jG/C5Onh8mWmwrOL1QukDayA3vY9WINr9BsJ5/X65Wv2dfl/c9H4doPZr2lnm/YyUH3lc0XJg4pwVKphDc6ai6hTuw771AQFW/7R2t5SZoXJzSj9fl6lfrmoRcpfQgfFK2zCoCDZalMbg/cRA1/Lumegsz0v5HmaPPH5olmAzIILU11bWBQlwb7AqLkkX5Lf4yjtry93/B6iuaS2/s5mdZsKbnUbVXO6dzuC97vp21t4XNgLTtCh24wtl3/r5EeeojU/eeG+38/Uso1CxD6r3WwAFgo6/hfzvec5+6ulHeDz7x6JwZlxSnrb3qtmPkALIPqT6y00tXs618Tz+tv9rZ8ETzL6ckkM7VEQDNAEAQBAEAQBAEAQBAEAwV9wR4i3zgHkmb8HLX1DA1/0hy4BVmpFEB1XLVUW+3hcmYcknhvc2Uds9vU3lyNcMQpOuoqqhe1h3VAIReg+plJ4jfKT6M7L9S88O00Ix68bs0cwlSuS7XBr5Hg+0di3uJYt5k+6t/P8JJjDO74Rytt6VhcsjGc49MRWbQtOolA1aqdpdaYREsajWvuG0hRuCSAdjLfQ0+zk3HuU3ik1KuMZeZEcyh8Ri666W06W7R2A06VLA2IuRbmFUCwvblJeptjGtqfcr9HTOdqcOzTJ2+VKdTglFuF0odBY3uzFhvYgjYeEonPEc43+/wCh6TGZY7fYjeccO0tCqjDtFYnUFuzBjuHttcDkTJVOtmpNyW2CHqNBCcVFPfJ2uF8j1sAR3KdgSebEcl/Mztpq3dN2S4OGtvVNaphyen5fh5aFGSLB0rQDoKIBdAEAQBAEAQBAEAQAYBy8+zlMNT1tck7Ko5sf76zKWTDeDyeln9TNMVXTEAHDUR9nSBZUOtyAawvaoQFNr7dbSB4jbKuKUXuyw8PqjZJuS2RPeGF0e7ZEW4KiyqNjbl6bSJoc+Z/Ula6MenpS+RyM2clnJILG/Ii179PpIeqeZNtljpY4ikkcHMutt/7+siYSfJOi21wcnO867OguFod+tWsAlPd7Ov2jtblf3QTyF/CWekpnbhtYSKzVaiumTbeX6EDzastNf0emVqOxHbOm4ZlPco0j1RT1+83kJdJKKwUE5ynLqfJPuGckTBYN3rAdo6mpUv0Kr3Kdx+zf5mUl96us527fEvdJQ6YfF8nHoZ5UIBNNGuSNrgjf8ZrKuKeMkvqeM4O/gqb1jpS6j77fs35hfFvwm+n0rull+Uj6zWqiPTHzfsS/KsvVFCqLAdPxl5GKisI83KTk+p8klwOHmTU61FLQDPAEAQBAEAQBAEAQChMAjGf8YUqAbs9FYoC1QCqq6ACF8Dc3PL4zGV3Znpl2TPLfaTnmJNf7Y9nSZVNFaZ1EAk3LMPvNYWFz4zZcGrxkilR10FDUvqIdhrsqu1lbVbmwHjeYag3lrc3zNLCexlyl8TTpMMPjKQp1rM9N6yE8+7qFQXBG3I9JxnVVPZnaq+2t9S5+4oti6Vz+l0rHnrrJUF/3QSbTnLR6eWzR2j4hqY8P77mvi8zJ/X46o6/8vDqBf/XYKB8bzaGmoh5Yms9ZqJ8y/g06WNeqGo4Giaat77BtVRxf/i1zyXxVbA+c3stjWveeDnVRZc/cTb/3ckfDPDi4cipUs9Ucre5T/h8T5yk1Wtdq6Y7L9y/0fh0aX1T3l+iNribMSwFJTsAGfw/dX4dT6TnRBJdX++JLtb4NLhyirkjVZVN2YDck/dT+snw0/tJdU+Cu1Gq9lHohyz0jJ6SFQKdrDbb8/OWcVFL3eChn1OWZcknwOGmxodqhStANoCAVgCAIAgCAIAgCAIBjqcoBDquTvS9067qEJsAxA626H4Smv0dilKUVlMuaNZU4KMtsEfzekMQD2ZpVX93Q5QgAXFwp8DfaR+q1byTWPn/ZKrlVw3t9yL4/2a6qWqmy4eoQ2tCrsr2GxUKbJvfrJtGqcU/av5ev3Imp08Jv/hXzfb7EcpcA4hVIKq553vVRuXLba3pMfj4y3WV8OTeOgUVh4fxzgrheCaoYB6Bb+GsV+G5AmXq9tpfoZWijn3o/qd+nwitOxp4fDX5k1WeqR8L7X85Detb803+xKWkrj5YIuoviAdK4caehWlYfEL/WaNQl72SVGTisfsdOjf79KoPEmy39Ba05qFedzd2Sa905+eCk5NxZdNt3Tp8ZvFpf/P8Ak0eWvf8A4OZkiUmqdlSYO4BYIjDYDmS3K24+cnVvUSXlZXXfhYPzL9z0bhjLnpklyN7AKN7eZPUyfTXKK94qdRbCe0Fsia4NJ3Ix0EEAvgCAIAgCAIAgCAIAgFjiAc3GLAPmXiWqyY7EaTb7Z/8Adv8ACcsnQ6WTZs7WDaj/AA1Kg+l5jEc7xX2Rv1TXEn9zbzzMmpr3alcXFu7Xf+sy6aeehfYwr7uOtkep8S1lUqlfEg7kXrkrsOoa56eM0lRTLdxRvG+2PEv2f7mo/FOLP/ma38w/ITT8JR/0Rv8AjL/+37f0a9TP8SfexFc/+q4/AzdaepcRX2NXqrnzJmrVx9RudSofjUc/iZsqoLiK+xo77H+Z/dmuxvz3+O/4zdbHNtvkmvsrrBMS5bkaej+Z1sY/MH5T3fL6c3NCQYVYBtiAVgCAIAgCAIAgCAIAgFCIBp4lIB8vcWr/AI7E/wCc/wDuM4nUrlW1ppnc3wZc/N1nXOxyxuR7D0mZwqgszXVVUXJJBAAA5mZRlmrUpFWKsCrKSrAixBHMEdDMmpjIgFLQCsAkvA+HFTE0UJIVqljY2uAjG1/Sa/mNvyn0Zly8p0OZ3sOIBsQBAEAQBAEAQBAEAQBAEA1sRAPlzibfGYk+Ner9HYflOEuTsuBlo3E07mxdnnKdexzODQqsjhkYqy3ZWUlWUgGxVhuDMoGtVqFiWYlmYlmZiSzEm5LE7knxmxgxmDBSAIBLPZ2P8ZQ/zD/9Tzn+Y3flPobLp2OR3aEAzwBAEAQBAEAQBAEAQBAEA1sRAPmTihLYvEf51T6uTImctknGxgwHOZXJhlc792dTmcADf0P+0wgas3MFpgwUgFZgEq9n7WxmH86hH/xPNPzG78p9EZcJ2OR3aEAzQBAEAQBAEAQBAEAQBAEA1sRAPmfis3xeI/zan+8yHjEmSc7Gngm3E3S3NXwX52e7OrNEcBefofwMIM1RNjBbBgQAJgHofsfP29UfuA/+4TCXvZMyex7llwnQ0O3RgGWAIAgCAIAgCAIAgCAIAMA0MwxaUx3za/qfkJpOyMPMzeFU57RR8x8T1f8AF4j/ADqn1cn85phS3Rs8xfS+xq4OpvMpbmG9i7Nql1m7Romc3AdmaqCszLSLWqMgDOFsdRVTzMwjbJqV9OtghJQMwQsLMVv3Sw6G0yamKAUgFbwZyTT2XY40a9RtGoFUU7gWBfc78/gJq5qPJtGuU+D6Byqsri6MGHiDf/tN00+DRpp4Z26UyYMsAQBAEAQBAEAQBAEAQChgHB4lwJcB13K7EeXjK/X0ucVOPYsPD7owk4S7nj/FXAz1qjVsM66n7zUqmwJ6lH6X8DI+n16ilGxfX+ztqdDJycoEQfIsVSP2mHqjzVC6/wAyXHzllXdXZ5ZJ/p+5XWUzh5kzTzM2G+3x2/GdsHI5i7n5/gZjBnJggFpMYGStNCxsoLHwUFj9Jh7bsyot8I6WH4frtuydmPGr3D6Ie8flI89XVHvn5EuvQXz3xher2/8ASR5PgjQBSld6jndgp1G3JUUXI/GQrL52vj6FnVpq6INt/Ns9h9nvDFTCq1SsxNSrpul7hQN9z1bfpJ+npda37lVq9QrZYXCJ1SEkEQywBAEAQBAEAQBAEAQBAEAsZYBH8zyIklqVt+anb+U/kfnK2/w9S96t4ZY0a+UdpnGr4V095SP78ZVWUTr8yLOu+Fm8Wc/MMMrKxemKtgTpKgk+AmsZS7NnTpi+yOFheGqdZj2mHwtMWLE9lstuhIs2/jJuj6rJtSsaS+OH+pG1yrpguiHVJv0yjXwmS4MhQ2Bp7nSSKbgg+NzzHmZi6y5TajPK+e/6GaaaZVqTST9MbfqsmTF4DA4c2GGpF/BUW4+JPKRnda9nJ/ckR09fKijQWvVrNoopa/3KK2PqQLzMKnN7ZZvKdday2kd/J/Z1Wqd7EN2SmxKjvVD436A/OWFWhk/PsV9viUF5N2TrJOGKGF/VINXVz3nPqeUsK6YV+VFVbqJ2v3mdpKc6nEzKIBfAEAQBAEAQBAEAQBAEAQAYBaRALGpgixF/Iw0mE2tzRrZNTboV/hJWRp6SqTzjHy2JMNXbHvn5mmeGl61q38y//mR34bDtKX3/APCQvEppeSP2/wDTEeFEJ/XVvhqX8dN5heGVrmUn/vkZfilvaMV9BhODMJTN+y1m971GL7+NjJMNJVHscJ66+f5sfLY7dDCogsiqg8FUKPkBJCSXCIrbfJlCTJgrpgFQIBdAEAQBAEAQBAEAQBAEAQBAEApAEAGAUgCAIAgFYAgFYAgCAIAgCAIAgCAIAgCAIB//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9" name="AutoShape 4" descr="data:image/jpeg;base64,/9j/4AAQSkZJRgABAQAAAQABAAD/2wCEAAkGBxQSEhUUEhQVFBUUFxgUFxUUFBQVFRgaFRQWFxQXFRQZHSggGh0lHxgWIjEhJSkrLjAuFx8zODMsNygtLisBCgoKDg0OGxAQGywkICQvLDQtLC80LCwtLyw0LCwsLCwsLCwsLCwsNCw0LCwsLCwsLCwsLCwsLCwsLCwsLCwsLP/AABEIAQoAvgMBEQACEQEDEQH/xAAcAAEAAQUBAQAAAAAAAAAAAAAABgECAwQFBwj/xABEEAACAQIEAwUFBAgEBAcAAAABAgADEQQFEiEGMUETIlFhgQcycZGhI0KxwRQzUmJyktHwJHOCskNT4fEWRIOio7PS/8QAGgEBAAIDAQAAAAAAAAAAAAAAAAQFAQIDBv/EADIRAAICAQMCAwYHAAMBAQAAAAABAgMRBCExEkEFMlETImFxgZEUQqGxwdHwI1LhM/H/2gAMAwEAAhEDEQA/APcYAgCAIAgCAIAgCAIAgCAIAgCAIBS8Ax16wUFibAAknyEw2kssyk28IjmI4hdgTTUKvRn5/G2wH1kCerk1mC29WWlfh8U8WPf0RwM04oNMXqV26DSg338gJyX4mzhv9l9zu4aSrlL939jNTxjjcVH3HPWT8ryMrbIvzMkvT1SXlX2OHiqRbtaLViq1UIJZzdyQQDbmx3F+gtNapSjPLntlN/EzdTGdeIw3w0vgSP2Y5sKlBqXamt2JVQ7X1WK95Wvv3WDrfwAl+vQ8yTiZBdAEAQBAEApeAWvUAFyQAOZOw9TAMFHMKTmyVEYjorqx+QMAz64BcDAKwBAEAseoALnkN79IyDj4zifD0zbXqPgg1elxtI1mrphzIlV6K+zdROe3G1ErdFdzuNNgtiPFj+V5xs8Rqgvj6Hevwu6cmttjlYzjStcBEphh3yrarMgJBUOPdO43seU4x8T4clt+pIfhDxiMt/0KZ3xZTrJ2KLUUtYksABZTcjnfwnPV6+FlTjDO500fh1lVqlPGERzM81ZNyw0d0m9gyXBDMpPMAi5A8ZvpL10Lpjvvvyb6rTtzfVJ4fbhfP1ycdcx7RlajTeqQzglN0ZQth9sdgQbi4O9zN7LXh9csLb5r6HKuMdnXHPPHD+b/AG2O1hMSy0VNWyFR3u9qC2Nhduptb1lPdZ1TareUW1MWq05rBHcdnId2ZSb8l2525dNr+U7Kh8Mx7aKTwydey/h+rQNWtVIArWZaa37uqzNe453/ABMv6YOMEpHltROE7G4cHo87HAvgCAIAgFCYBAvaFx/+hXo4ZRVxIXW2q/Z0U5B6pBHot7wDwjPuIquJOrF16lZv+WraUHl+yPhYmAcX9K0+4gT+F3DH12mMmcMnXCPtUxWFIWqTiKIvdHP2q+aVOtvAwMHqvAntHpZi7U9BpVANQUm4IB33+XzmXg1J0lWDJfrgHLzvPaeHQliC33UHvE/DoPOcLtRCpZkyRp9NO6WIr6kBq1KuIa7s7lvui5G55BRtPPytvufL+h6aFFFC2S+ZtUsjZXRagFIPfeoRbui5uBy+Bm0dFNTSntn1NZayDg3X7zWODDl2Hw1JftapdueikoFvu95jyG21p3lCiOJTeeVhf2cVO+U5RhHHfL+22DXzPFUA7OiLT1WDEkAkgWG5/CRL5xseKo7EumEoR/5JZIxmOcgOjCx0Xt4HfcNb+95vXGTSTXBmTSbaN6piKFUU6joBY6k7VDdTt7pOx8jMzjdVnpykzknTa11YbRix2fomyguQNtiqCco6aUnmb/lnV2xS9xHCo0cTmNTSDppruzDZRfkq+f8Ad5b6bTRisxX1KrVarf3n9D07hfhdKKqAL6erbn/pJ8K4w4Ki2+dr3+xOsFRCidDibQgF0AQBALS0AjnGnFCYCgarWOzWBYAkgbADrc2E422uEoxSy2zvTT1xlJvCSPm3PM9asugG71n7bEVD71Wq3uIT+xTBso8TfpOzeFk4qLk8I7+GyDDUqALaWe+9U2KtyPcG2hb7X5neVM9RbKey2L6rRVRh73Oef92OVhsXoarXdBW7RXphSqsisTtqQ7FbAcrSTVKMfdfoR9XVOfvIj+ZYRqWksqgVBqAWoj28QdJup8j5SXhPgq2muUd/2b4itSxtOtTR2UXRyAbaXFt25WBsfOxnK++NS3e/od9Ppp3S2WF6nu3/AInYAAJdrbm+1/ISFLxNJYS3LCPhDzly2NQ4jF1z77gfu9wWPiesi+11d3GyJa0+kpW6Tf3OJjcMVYg95upvq+shWwmpYk8snVSh05isI3sJnVSnSREstgRqAAYi+9z6TrHWWV1qEdvicpaOqyxzluaOJxbNuzFj5m8jTsnN5kyTGEILEVg5WKxARw55EaSQDYXOxZuVyeXrOsIudbijla1Can9Po/6Obm+PpujK1rEEX0ozWPvBNewJ8Z006cJZRi5KUdzNwrk5q1C9Wnekip2eoEAud2a3W225lxpaVjqlyUev1UlLog9vgTlsEGXSygqdrEbfKTXFNYZWRnKLynuaI4Ow7H9Xbe+xNvhacfw1eeCT+Ovax1ElyzJ0pqFRQqjkAJ2SSWERZScnlnewuHtMmDdUQC6AXQC0tAOTnPEmGwovXrInle7H4KNzGAQ7PM/XFoSCBhxqOqx1FQLPcXt0NtpTa2+crPZJY3L7w+iMK/bZy2jyXP6tTF0v0ioW79RKNBCwISiniOe+m3xBkup4t6c8Lk46pY07fGXwR7JqQarU1X7tOq4tzuNhYevKdtRJqKx6oiaKEZWPPZMmb5cFw2GO4Z6QZh59NpUSm1bJfEvKl1VJtGDBBcKjPVUuhOl1ADBib6CQdt950bnbJKGxh9NcG5LPyL6mKwterTVaKU12GxWomok97bkbc50urnV+b54OWnnC5ZcNs7ZPQ8FhcNQS27EWO2w9JFxp4+bdkr/nl5dkX1M6Vf1dNV8yNRmHq4w2hFD8LKXnkzQxWcu/vMbeHIfKcZ6m2fc6worhwjmVs6CX7w3mIda4NpdL5NKnm6kHfbn8Jh1t8mVJGvXzi5sNz5bzeNLfBrKxLll+HymviL3QKhH/ABNr3H3RzB89pPo0c854K7Ua+mOVySjIuHUoogIDuAA1QqLsfHylpGqEeEUk9TZLvsSXDYKdDgdShgYBuUsHANpKMA2EW0AuAgF0A84z72tYekWTD03xDqSurZKQIuN2O5Fx0Ezgxk8/zv2g4+uP1vYKT7lC6m3nU975WmyRgj+IqUOxp1NdQ12Zu17ZrlQFGnQeoJOx57EGR65Xu6amkoYXS1337/HHKOklDpXTz3JLkDmtga9NL374W+19QvsOfO4lZr8R1EZ9nj9C78Nnmhw7pmjmODKYFHGiytSJstnWzlXBbmbF722AFz1mdNP/AJ8P4m+uhnTv4YIFiC1N207e8vo3/aWjipLcpq5uE8o9a4iw9uzW2yUkA+U823iTPUVL3CJvVv2yEppBQkHVruFJBHS3nz3k5PFccckZf/aeeEi3I8pbs6b7G41W8Lm4nPU3rrlE66WnpriSyrjlRRqa1h1MrlFyZNbSOY2clzpoo1Rv3QTJVeklIj2amEeWbVDIsXW3qMKI8Peb6bfWT69B3ZW3eKRW0dzt5dwlRSxZTVbxqbj+XlJsNNCPYrbNdbN7PB2RlKEW7NLeGkW+Vp19nBrGCOrZp56mXYLI6dP9XTVb9QBf5xGEY8ITunPzM6VLAzc5m/h8DAOnQwoEA3UpQDIEgF1oAtAKwBAPlrP8G2FxFWhpN6bndu6uksSrXbc3HUX3mzfoYx6mlToVap0ortcXtSpm3PrVcW9RNepmcI62EyujR72KZVbpTVjWqEn9pgbD4XjpkzPUkdvhvGUe3C0abpqRgWqG7OUIZCegtdtrCV/ilXVT1ej/AHLHwu3F3S+Gjazuv2HbIwPZV6Tlevf0Hu2uOdrEXGxHhIOnl1dLfKLa5NRklvsRHg/h85m6LawV1arU0mxQc11ctVwAAPEmXVk1GPSuWedprcnlrZHp3GuE01vIqLfCUGrh0WtfI9LobOulP5nnOfUbHwD++fhtb1E66eeV8VwbXQw38eTdy+jia2laSdmrcmcHkOdp2honJ5kRbfEYVrESRZfwZTuGrM1ZvM2QfADc+p9JPr0sIlZb4jZLy7EowmXBBpRQq+CgAfISQopcEGU5S5Z0KOBmTU3qWBgG0mBgGVcFAM6YWAbNOhAMwSAXWgFYAgCAIAgHkHtQz2nSxK0xhaNasKa1BVqqraQWcKACN/vHn1MzjJjLRAcwzSvXP2lViP2EuiDyAHSbcGPmzFhMbRoLUD00Z3RlRveqISLAhd7j67bSLqKZ2Sg4zaUWm12kv7/Q61zUU01z39CmS4s9ujKNOnv982ZtPNVUb3Iva863pWQlB91/+GaZOE1Ndj1CgVqLy1Lfkyn8GE8s651vplseqVkLN4s6OXMKdgoCgcgq2HooEl0WYeWyPbWmti3jBRUpJUG+na/k3L8Z012JwVi/yMaDMJSgyF4aivaprUMLjYi4B6GctFJKxZOuujJ0y6XgmmFw156E8qdXDYKAdGjgoBuU8KIBsJQgGUUoBcKcArpgFbQCsAQBAEAQBAEA8r9reQVqpp16Cdoyjs3UXJ0k3VgBzAN9tucznAwecf8AhbFaNVQaE8a1QUV3PgLv6G2wmNzOyMeHwdCie9U7Yg37PD09NM7feqHci/hM9OTHUdYY/EVEqPh6dKjToqNTErqA5qPEnf4ThbfTVZCuXmlwsP8AfjsbqMpRb7I3ODMwc1Xp1HZtQ1AtvuOdv6eUi+KV5gp908fcn+F2Ym6334JuK5BUoBTZQQXHNr9SJU+0cWnDZruXDqjJSU/eTfHoXhA1M07kggi58+U7Qw4dBiWVPrIXiKZHkQfkR/1kSDwyZNJr4E9yCqKlNW8Rv8RsfrPTU2dcFI8hqK3XY4sk2FozqcTeSlAMgWAXQBAEAQBAEAQBAEAQBAEA0MXTuIB4d7R8K4xzmoxNNkQ01JOkWBDG17c5sjBF6eLQgaAzXF7Kp2+PQR1JBJmfB0sRVOimAmoaTYlyRe9mtZbdbG/KaOSeNuOPh8jZRwSTJ+Ea1KoKjVe8pB1e83O5Cjkt/dNhuGM0sh7SDi+50rn7OakuxMzPNyTi8M9RBqSTXcrTa0QlgzJZOLnuHtUJHJxr9Ts3139Zi1Ynn1/zOlLzDHp/kdDgrF2ZqR/jX6Bvylr4fbs4FN4rTurF8n/B6Fg3loUx0FMArAEAQBAEAQBAEAQBAEAQBAMNZLwCGcY8I0sboNS6tTNwwAJsRupB2tyPpAOLS4HwyWujVCOrsxH8osv0mMGcnWoZeFFlUKPAAATJgz/ocA0sXS0mUWvr6bNu56Hw+3qqSfY15BJ5r5pT1U79UN/9J2b8j85vNdUPl/mYg+mfzOJhK5pVUcfdO/wOxm+mt6JqRrqqvaVuJ6jl1YEAjrPSp53PJtY2OxSaDBlgCAIAgCAIAgCAIAgCAIAgFrCAa1aleAab4WAUXCQC9sLAOPm+G2v4SDrq+qCfoWHh1nTNr1OE4lHJYL9Mop8eRuD8DsZmEsPcxJZRHMZQ0kqeht/T5zTHTLpZ3z1RTRMeDsdrpBSd6fcPwHun5fhPQ6KzrqS9DzHiFPs7n6PcmWGeSyCbQgFYAgCAIAgCAIAgCAIAgCAIBaVgFvZwCoSAUdYBy8yo3Uj+/KaWQ64uJvXPompehGcRSlHZA9HVPJomQ+CUjn5tRvZv9J9N1Py29IlulL6f0bVv8pZwziuzrgdKnd9Ruv5j1k/QW9NnT6kDxOnrq6lyj0rBVZeHnDpIYBfAEAQBAEAQBAEAQBAEAQBAEAQBAKGAaeKTaARDiPEGijOtNqpBFkQgMdRsLX2lZfX77Wcd9y401v8Axp8/IhlbFYmqbhqdNQ1QhafeaogUhVZ2t2b3vy6iR1XVB7rP8fQlOVk1nOF8OcfMz5A1M02oJUNQKATqbW6l97Ox633/ANRE4ahSz1TWM7f0ztpnGPuxecGvWUg+BB+RB5/ORoNp/EmTimsPg9F4fx/a01fxG/kRsR856aixWVqZ5HUVOqxwZJKDzqcTPAEAQBAEAQBAEAQBAEAQBAEAQBAEAw11gEczvC6lI8Ra/gean5yJqobJk7QzxLpIgOGg2t6xNYDUzoO5RvUPePZg3JNup/GV852buG2Pv9yzjCGUpvd7GziaSUylOmVsVvpQaQPLT0tykLULDTUskvT7p+7g5eZUt7+PP4zimSktjc4XzRaJKVG0qxupPK/UfnLfQXqOYMpvE9M54sj9SfZVmKVRdGDDylpCyM1mLKaymdbxNYOsjTc5l8AQBAEAQBAEAQBAEAQBAEAQBAEAsqCAcnMqVwZztj1QaOlM+maZEcWC2wJHjY29J5+xtnpq8YOPi8Zh8P8AratOmTY99wHPz7xE4qudnlTZvO+EPM8Cli6VdSaVRKg8UYNb4gbic5wnB+8mjrVbCfleTkZhhVdWpv7rAqfgevpO1NjjJSRi2tTi4vhm17O8xTCXpt3PuNcFbsp2YHlvc/SWNOo6LZOfDK/V6N21RVa3ieq5fmSVB3Wv4jqPiJaQsjNZTKKyqdbxJYOklSbnMyXgFYAgCAIAgCAIAgCAIAgCAIAgFDANLFpAPO+OMYcJQr1VG6qSnhdth8iZSXadfiejs/8AMvKdQ/w3V3R4tlv24xJq/aVGph7tctdKoLOrdLC9xysfKXNcVFYXBUWycnl8nNoYhqDq9FyjD7ynlbmCORHKYshGccSWUKpSi8xeD1DJs2GLo67Bai92ovgehH7p5j1E83fQ6J47Pg9Rpr1fDflcl9Omy1dSnusLOpF7kcj8obUo47+p3jtLPY6uXZhpOqi57vMdVv0PPY/SbV2Tokc7qYXw3O3wlxcy1Xw+Mqglzrw9VtK60OxptbbWp28wRPQVWKceo8tfS6puJ6FSq3nU4GcGAVgCAIAgCAIAgCAIAgCAIAgFCYBr14BCuPMtFfDVKZ2LqVHxPu/W0ga73VG1flf6Fh4e+pyqfdfqfPGT12o4imx2K1ArA+baXB8uclxeXlEeyDSw+RjqWisyEe5VdbepH5CbT4ZrQ/fRKOGaTA60HeAII5B1O5VvxB8ZTal5918HotPFL3kiUUqitZrkAnn1U9b+Yldutn2Jy33RmWoQ+lEBVxdmAA+LX6+gN7+Rm0knFyb3EcqSSRxeLKF6YbrTq03HwdgrD8D6S08NlmOCl8Wgtme25ZXuq/wj8JbFGdekYBlgCAIAgCAIAgCAIAgCAUMAifFfHNLBEqadSq45hAAg62aodr26bzOARHF+0vEsAadGkgZQw1OWNmFwSLAX3mMMZIFl3EuJwWLDLUeq9VOz7K5qAkkWPebusSB6TE30rJtBZeCe1M2qV2pdtbukaguwBYjV13tyv/Wed1ep9tPH5Uep0WjVFL/7Nf5Hm3HWVdhjKpAsr3qKfP731AP+qWGmsfRjunj+iDfUnJv1X8bnJ4pUDGVbfeqof5kRj9WllZwylq80fmib8LYeyjznntRP3j1lKxEyY1glV1BFiNYF99jYm3Tw35zl0ZrUvjg6OWJ9PwGZY2qvYFB3rNck/d2A36gnp5TNcI4l1fQTk+pYNpcCMYWpatI002Yjc2D6rDz2k/wyOM/UqvF57JHp+V7ADw2+UtyhO9QgGxAEAQBAEAQBAEAQBAEAscwDyb2r4jAuDo7FsYCoZk0tUVF13DkcuZ57x3BEaasVQFbHSoWxuSNI0H4kW26TZcb9jG/C5Onh8mWmwrOL1QukDayA3vY9WINr9BsJ5/X65Wv2dfl/c9H4doPZr2lnm/YyUH3lc0XJg4pwVKphDc6ai6hTuw771AQFW/7R2t5SZoXJzSj9fl6lfrmoRcpfQgfFK2zCoCDZalMbg/cRA1/Lumegsz0v5HmaPPH5olmAzIILU11bWBQlwb7AqLkkX5Lf4yjtry93/B6iuaS2/s5mdZsKbnUbVXO6dzuC97vp21t4XNgLTtCh24wtl3/r5EeeojU/eeG+38/Uso1CxD6r3WwAFgo6/hfzvec5+6ulHeDz7x6JwZlxSnrb3qtmPkALIPqT6y00tXs618Tz+tv9rZ8ETzL6ckkM7VEQDNAEAQBAEAQBAEAQBAEAwV9wR4i3zgHkmb8HLX1DA1/0hy4BVmpFEB1XLVUW+3hcmYcknhvc2Uds9vU3lyNcMQpOuoqqhe1h3VAIReg+plJ4jfKT6M7L9S88O00Ix68bs0cwlSuS7XBr5Hg+0di3uJYt5k+6t/P8JJjDO74Rytt6VhcsjGc49MRWbQtOolA1aqdpdaYREsajWvuG0hRuCSAdjLfQ0+zk3HuU3ik1KuMZeZEcyh8Ri666W06W7R2A06VLA2IuRbmFUCwvblJeptjGtqfcr9HTOdqcOzTJ2+VKdTglFuF0odBY3uzFhvYgjYeEonPEc43+/wCh6TGZY7fYjeccO0tCqjDtFYnUFuzBjuHttcDkTJVOtmpNyW2CHqNBCcVFPfJ2uF8j1sAR3KdgSebEcl/Mztpq3dN2S4OGtvVNaphyen5fh5aFGSLB0rQDoKIBdAEAQBAEAQBAEAQAYBy8+zlMNT1tck7Ko5sf76zKWTDeDyeln9TNMVXTEAHDUR9nSBZUOtyAawvaoQFNr7dbSB4jbKuKUXuyw8PqjZJuS2RPeGF0e7ZEW4KiyqNjbl6bSJoc+Z/Ula6MenpS+RyM2clnJILG/Ii179PpIeqeZNtljpY4ikkcHMutt/7+siYSfJOi21wcnO867OguFod+tWsAlPd7Ov2jtblf3QTyF/CWekpnbhtYSKzVaiumTbeX6EDzastNf0emVqOxHbOm4ZlPco0j1RT1+83kJdJKKwUE5ynLqfJPuGckTBYN3rAdo6mpUv0Kr3Kdx+zf5mUl96us527fEvdJQ6YfF8nHoZ5UIBNNGuSNrgjf8ZrKuKeMkvqeM4O/gqb1jpS6j77fs35hfFvwm+n0rull+Uj6zWqiPTHzfsS/KsvVFCqLAdPxl5GKisI83KTk+p8klwOHmTU61FLQDPAEAQBAEAQBAEAQChMAjGf8YUqAbs9FYoC1QCqq6ACF8Dc3PL4zGV3Znpl2TPLfaTnmJNf7Y9nSZVNFaZ1EAk3LMPvNYWFz4zZcGrxkilR10FDUvqIdhrsqu1lbVbmwHjeYag3lrc3zNLCexlyl8TTpMMPjKQp1rM9N6yE8+7qFQXBG3I9JxnVVPZnaq+2t9S5+4oti6Vz+l0rHnrrJUF/3QSbTnLR6eWzR2j4hqY8P77mvi8zJ/X46o6/8vDqBf/XYKB8bzaGmoh5Yms9ZqJ8y/g06WNeqGo4Giaat77BtVRxf/i1zyXxVbA+c3stjWveeDnVRZc/cTb/3ckfDPDi4cipUs9Ucre5T/h8T5yk1Wtdq6Y7L9y/0fh0aX1T3l+iNribMSwFJTsAGfw/dX4dT6TnRBJdX++JLtb4NLhyirkjVZVN2YDck/dT+snw0/tJdU+Cu1Gq9lHohyz0jJ6SFQKdrDbb8/OWcVFL3eChn1OWZcknwOGmxodqhStANoCAVgCAIAgCAIAgCAIBjqcoBDquTvS9067qEJsAxA626H4Smv0dilKUVlMuaNZU4KMtsEfzekMQD2ZpVX93Q5QgAXFwp8DfaR+q1byTWPn/ZKrlVw3t9yL4/2a6qWqmy4eoQ2tCrsr2GxUKbJvfrJtGqcU/av5ev3Imp08Jv/hXzfb7EcpcA4hVIKq553vVRuXLba3pMfj4y3WV8OTeOgUVh4fxzgrheCaoYB6Bb+GsV+G5AmXq9tpfoZWijn3o/qd+nwitOxp4fDX5k1WeqR8L7X85Detb803+xKWkrj5YIuoviAdK4caehWlYfEL/WaNQl72SVGTisfsdOjf79KoPEmy39Ba05qFedzd2Sa905+eCk5NxZdNt3Tp8ZvFpf/P8Ak0eWvf8A4OZkiUmqdlSYO4BYIjDYDmS3K24+cnVvUSXlZXXfhYPzL9z0bhjLnpklyN7AKN7eZPUyfTXKK94qdRbCe0Fsia4NJ3Ix0EEAvgCAIAgCAIAgCAIAgFjiAc3GLAPmXiWqyY7EaTb7Z/8Adv8ACcsnQ6WTZs7WDaj/AA1Kg+l5jEc7xX2Rv1TXEn9zbzzMmpr3alcXFu7Xf+sy6aeehfYwr7uOtkep8S1lUqlfEg7kXrkrsOoa56eM0lRTLdxRvG+2PEv2f7mo/FOLP/ma38w/ITT8JR/0Rv8AjL/+37f0a9TP8SfexFc/+q4/AzdaepcRX2NXqrnzJmrVx9RudSofjUc/iZsqoLiK+xo77H+Z/dmuxvz3+O/4zdbHNtvkmvsrrBMS5bkaej+Z1sY/MH5T3fL6c3NCQYVYBtiAVgCAIAgCAIAgCAIAgFCIBp4lIB8vcWr/AI7E/wCc/wDuM4nUrlW1ppnc3wZc/N1nXOxyxuR7D0mZwqgszXVVUXJJBAAA5mZRlmrUpFWKsCrKSrAixBHMEdDMmpjIgFLQCsAkvA+HFTE0UJIVqljY2uAjG1/Sa/mNvyn0Zly8p0OZ3sOIBsQBAEAQBAEAQBAEAQBAEA1sRAPlzibfGYk+Ner9HYflOEuTsuBlo3E07mxdnnKdexzODQqsjhkYqy3ZWUlWUgGxVhuDMoGtVqFiWYlmYlmZiSzEm5LE7knxmxgxmDBSAIBLPZ2P8ZQ/zD/9Tzn+Y3flPobLp2OR3aEAzwBAEAQBAEAQBAEAQBAEA1sRAPmTihLYvEf51T6uTImctknGxgwHOZXJhlc792dTmcADf0P+0wgas3MFpgwUgFZgEq9n7WxmH86hH/xPNPzG78p9EZcJ2OR3aEAzQBAEAQBAEAQBAEAQBAEA1sRAPmfis3xeI/zan+8yHjEmSc7Gngm3E3S3NXwX52e7OrNEcBefofwMIM1RNjBbBgQAJgHofsfP29UfuA/+4TCXvZMyex7llwnQ0O3RgGWAIAgCAIAgCAIAgCAIAMA0MwxaUx3za/qfkJpOyMPMzeFU57RR8x8T1f8AF4j/ADqn1cn85phS3Rs8xfS+xq4OpvMpbmG9i7Nql1m7Romc3AdmaqCszLSLWqMgDOFsdRVTzMwjbJqV9OtghJQMwQsLMVv3Sw6G0yamKAUgFbwZyTT2XY40a9RtGoFUU7gWBfc78/gJq5qPJtGuU+D6Byqsri6MGHiDf/tN00+DRpp4Z26UyYMsAQBAEAQBAEAQBAEAQChgHB4lwJcB13K7EeXjK/X0ucVOPYsPD7owk4S7nj/FXAz1qjVsM66n7zUqmwJ6lH6X8DI+n16ilGxfX+ztqdDJycoEQfIsVSP2mHqjzVC6/wAyXHzllXdXZ5ZJ/p+5XWUzh5kzTzM2G+3x2/GdsHI5i7n5/gZjBnJggFpMYGStNCxsoLHwUFj9Jh7bsyot8I6WH4frtuydmPGr3D6Ie8flI89XVHvn5EuvQXz3xher2/8ASR5PgjQBSld6jndgp1G3JUUXI/GQrL52vj6FnVpq6INt/Ns9h9nvDFTCq1SsxNSrpul7hQN9z1bfpJ+npda37lVq9QrZYXCJ1SEkEQywBAEAQBAEAQBAEAQBAEAsZYBH8zyIklqVt+anb+U/kfnK2/w9S96t4ZY0a+UdpnGr4V095SP78ZVWUTr8yLOu+Fm8Wc/MMMrKxemKtgTpKgk+AmsZS7NnTpi+yOFheGqdZj2mHwtMWLE9lstuhIs2/jJuj6rJtSsaS+OH+pG1yrpguiHVJv0yjXwmS4MhQ2Bp7nSSKbgg+NzzHmZi6y5TajPK+e/6GaaaZVqTST9MbfqsmTF4DA4c2GGpF/BUW4+JPKRnda9nJ/ckR09fKijQWvVrNoopa/3KK2PqQLzMKnN7ZZvKdday2kd/J/Z1Wqd7EN2SmxKjvVD436A/OWFWhk/PsV9viUF5N2TrJOGKGF/VINXVz3nPqeUsK6YV+VFVbqJ2v3mdpKc6nEzKIBfAEAQBAEAQBAEAQBAEAQAYBaRALGpgixF/Iw0mE2tzRrZNTboV/hJWRp6SqTzjHy2JMNXbHvn5mmeGl61q38y//mR34bDtKX3/APCQvEppeSP2/wDTEeFEJ/XVvhqX8dN5heGVrmUn/vkZfilvaMV9BhODMJTN+y1m971GL7+NjJMNJVHscJ66+f5sfLY7dDCogsiqg8FUKPkBJCSXCIrbfJlCTJgrpgFQIBdAEAQBAEAQBAEAQBAEAQBAEApAEAGAUgCAIAgFYAgFYAgCAIAgCAIAgCAIAgCAIB//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pic>
        <p:nvPicPr>
          <p:cNvPr id="11" name="Picture 2" descr="http://www.hizook.com/files/users/3/Baxter_Robot_from_RethinkRobotics_8.jpg">
            <a:extLst>
              <a:ext uri="{FF2B5EF4-FFF2-40B4-BE49-F238E27FC236}">
                <a16:creationId xmlns:a16="http://schemas.microsoft.com/office/drawing/2014/main" id="{A5D78EAB-BFB4-416A-9186-204DED01E339}"/>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573" b="100000" l="9826" r="98507">
                        <a14:foregroundMark x1="45522" y1="12673" x2="60448" y2="11563"/>
                      </a14:backgroundRemoval>
                    </a14:imgEffect>
                  </a14:imgLayer>
                </a14:imgProps>
              </a:ext>
              <a:ext uri="{28A0092B-C50C-407E-A947-70E740481C1C}">
                <a14:useLocalDpi xmlns:a14="http://schemas.microsoft.com/office/drawing/2010/main" val="0"/>
              </a:ext>
            </a:extLst>
          </a:blip>
          <a:srcRect t="-1" b="36967"/>
          <a:stretch/>
        </p:blipFill>
        <p:spPr bwMode="auto">
          <a:xfrm>
            <a:off x="6105212" y="2810795"/>
            <a:ext cx="2874373" cy="2436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83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500"/>
                                        <p:tgtEl>
                                          <p:spTgt spid="20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contenuto 6"/>
          <p:cNvSpPr>
            <a:spLocks noGrp="1"/>
          </p:cNvSpPr>
          <p:nvPr>
            <p:ph idx="1"/>
          </p:nvPr>
        </p:nvSpPr>
        <p:spPr>
          <a:xfrm>
            <a:off x="457200" y="1628800"/>
            <a:ext cx="8229600" cy="5040560"/>
          </a:xfrm>
        </p:spPr>
        <p:txBody>
          <a:bodyPr>
            <a:normAutofit/>
          </a:bodyPr>
          <a:lstStyle/>
          <a:p>
            <a:r>
              <a:rPr lang="en-GB" dirty="0"/>
              <a:t>Mechanical system</a:t>
            </a:r>
          </a:p>
          <a:p>
            <a:endParaRPr lang="en-GB" dirty="0"/>
          </a:p>
          <a:p>
            <a:r>
              <a:rPr lang="en-GB" dirty="0"/>
              <a:t>Stiffness definition:	</a:t>
            </a:r>
          </a:p>
          <a:p>
            <a:endParaRPr lang="en-GB" dirty="0"/>
          </a:p>
          <a:p>
            <a:r>
              <a:rPr lang="en-GB" dirty="0"/>
              <a:t>Compliance is the reciprocal of stiffness: </a:t>
            </a:r>
            <a:r>
              <a:rPr lang="en-GB" i="1" dirty="0"/>
              <a:t>the ability to exhibit displacement if a force is applied. </a:t>
            </a:r>
          </a:p>
          <a:p>
            <a:endParaRPr lang="en-GB" i="1" dirty="0"/>
          </a:p>
          <a:p>
            <a:r>
              <a:rPr lang="en-GB" dirty="0"/>
              <a:t>Impedance and admittance describe the dynamical relations between force and velocity.</a:t>
            </a:r>
          </a:p>
        </p:txBody>
      </p:sp>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2276872"/>
            <a:ext cx="1944216" cy="849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olo 1"/>
          <p:cNvSpPr>
            <a:spLocks noGrp="1"/>
          </p:cNvSpPr>
          <p:nvPr>
            <p:ph type="title"/>
          </p:nvPr>
        </p:nvSpPr>
        <p:spPr/>
        <p:txBody>
          <a:bodyPr>
            <a:normAutofit fontScale="90000"/>
          </a:bodyPr>
          <a:lstStyle/>
          <a:p>
            <a:r>
              <a:rPr lang="en-GB" dirty="0"/>
              <a:t>Compliance, Impedance &amp; Admittance</a:t>
            </a:r>
          </a:p>
        </p:txBody>
      </p:sp>
      <p:sp>
        <p:nvSpPr>
          <p:cNvPr id="4" name="Segnaposto data 3"/>
          <p:cNvSpPr>
            <a:spLocks noGrp="1"/>
          </p:cNvSpPr>
          <p:nvPr>
            <p:ph type="dt" sz="half" idx="10"/>
          </p:nvPr>
        </p:nvSpPr>
        <p:spPr/>
        <p:txBody>
          <a:bodyPr/>
          <a:lstStyle/>
          <a:p>
            <a:r>
              <a:rPr lang="en-US" dirty="0"/>
              <a:t>18/07/2014 </a:t>
            </a:r>
            <a:endParaRPr lang="en-GB" dirty="0"/>
          </a:p>
        </p:txBody>
      </p:sp>
      <p:sp>
        <p:nvSpPr>
          <p:cNvPr id="5" name="Segnaposto piè di pagina 4"/>
          <p:cNvSpPr>
            <a:spLocks noGrp="1"/>
          </p:cNvSpPr>
          <p:nvPr>
            <p:ph type="ftr" sz="quarter" idx="11"/>
          </p:nvPr>
        </p:nvSpPr>
        <p:spPr/>
        <p:txBody>
          <a:bodyPr/>
          <a:lstStyle/>
          <a:p>
            <a:r>
              <a:rPr lang="en-GB" dirty="0"/>
              <a:t>© Andrea Calanca - Altair Lab</a:t>
            </a:r>
          </a:p>
        </p:txBody>
      </p:sp>
      <p:sp>
        <p:nvSpPr>
          <p:cNvPr id="6" name="Segnaposto numero diapositiva 5"/>
          <p:cNvSpPr>
            <a:spLocks noGrp="1"/>
          </p:cNvSpPr>
          <p:nvPr>
            <p:ph type="sldNum" sz="quarter" idx="12"/>
          </p:nvPr>
        </p:nvSpPr>
        <p:spPr/>
        <p:txBody>
          <a:bodyPr/>
          <a:lstStyle/>
          <a:p>
            <a:fld id="{7B43549E-B3D1-4E80-893C-386392699161}" type="slidenum">
              <a:rPr lang="en-GB" smtClean="0"/>
              <a:pPr/>
              <a:t>8</a:t>
            </a:fld>
            <a:endParaRPr lang="en-GB" dirty="0"/>
          </a:p>
        </p:txBody>
      </p:sp>
      <p:pic>
        <p:nvPicPr>
          <p:cNvPr id="20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5668616"/>
            <a:ext cx="5405561" cy="878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896" y="1556792"/>
            <a:ext cx="2232248" cy="663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Immagine 8">
            <a:extLst>
              <a:ext uri="{FF2B5EF4-FFF2-40B4-BE49-F238E27FC236}">
                <a16:creationId xmlns:a16="http://schemas.microsoft.com/office/drawing/2014/main" id="{44634754-8970-0AB2-7D68-D742BF57E2D7}"/>
              </a:ext>
            </a:extLst>
          </p:cNvPr>
          <p:cNvPicPr>
            <a:picLocks noChangeAspect="1"/>
          </p:cNvPicPr>
          <p:nvPr/>
        </p:nvPicPr>
        <p:blipFill>
          <a:blip r:embed="rId6"/>
          <a:stretch>
            <a:fillRect/>
          </a:stretch>
        </p:blipFill>
        <p:spPr>
          <a:xfrm>
            <a:off x="2899941" y="6276553"/>
            <a:ext cx="128587" cy="185737"/>
          </a:xfrm>
          <a:prstGeom prst="rect">
            <a:avLst/>
          </a:prstGeom>
        </p:spPr>
      </p:pic>
      <p:pic>
        <p:nvPicPr>
          <p:cNvPr id="10" name="Immagine 9">
            <a:extLst>
              <a:ext uri="{FF2B5EF4-FFF2-40B4-BE49-F238E27FC236}">
                <a16:creationId xmlns:a16="http://schemas.microsoft.com/office/drawing/2014/main" id="{E5965A74-D5EA-0F22-1A47-D5EBF04FD5BA}"/>
              </a:ext>
            </a:extLst>
          </p:cNvPr>
          <p:cNvPicPr>
            <a:picLocks noChangeAspect="1"/>
          </p:cNvPicPr>
          <p:nvPr/>
        </p:nvPicPr>
        <p:blipFill>
          <a:blip r:embed="rId6"/>
          <a:stretch>
            <a:fillRect/>
          </a:stretch>
        </p:blipFill>
        <p:spPr>
          <a:xfrm>
            <a:off x="5353770" y="5870476"/>
            <a:ext cx="128587" cy="185737"/>
          </a:xfrm>
          <a:prstGeom prst="rect">
            <a:avLst/>
          </a:prstGeom>
        </p:spPr>
      </p:pic>
    </p:spTree>
    <p:extLst>
      <p:ext uri="{BB962C8B-B14F-4D97-AF65-F5344CB8AC3E}">
        <p14:creationId xmlns:p14="http://schemas.microsoft.com/office/powerpoint/2010/main" val="670695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Backdrivability</a:t>
            </a:r>
          </a:p>
        </p:txBody>
      </p:sp>
      <p:sp>
        <p:nvSpPr>
          <p:cNvPr id="3" name="Segnaposto contenuto 2"/>
          <p:cNvSpPr>
            <a:spLocks noGrp="1"/>
          </p:cNvSpPr>
          <p:nvPr>
            <p:ph idx="1"/>
          </p:nvPr>
        </p:nvSpPr>
        <p:spPr>
          <a:xfrm>
            <a:off x="457200" y="1600200"/>
            <a:ext cx="8229600" cy="4997152"/>
          </a:xfrm>
        </p:spPr>
        <p:txBody>
          <a:bodyPr>
            <a:normAutofit/>
          </a:bodyPr>
          <a:lstStyle/>
          <a:p>
            <a:pPr marL="0" indent="0">
              <a:buNone/>
            </a:pPr>
            <a:r>
              <a:rPr lang="en-GB" dirty="0"/>
              <a:t>Mechanical backdrivability</a:t>
            </a:r>
          </a:p>
          <a:p>
            <a:r>
              <a:rPr lang="en-US" dirty="0"/>
              <a:t>Direct power flow from the environment to the motor</a:t>
            </a:r>
          </a:p>
          <a:p>
            <a:r>
              <a:rPr lang="en-GB" dirty="0"/>
              <a:t>Prevented by energy losses and kinematic inefficiencies in the transmission system</a:t>
            </a:r>
          </a:p>
          <a:p>
            <a:pPr marL="0" indent="0">
              <a:buNone/>
            </a:pPr>
            <a:endParaRPr lang="en-GB" dirty="0"/>
          </a:p>
          <a:p>
            <a:pPr marL="0" indent="0">
              <a:buNone/>
            </a:pPr>
            <a:r>
              <a:rPr lang="en-GB" dirty="0"/>
              <a:t> </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US" dirty="0"/>
          </a:p>
        </p:txBody>
      </p:sp>
      <p:sp>
        <p:nvSpPr>
          <p:cNvPr id="4" name="Segnaposto data 3"/>
          <p:cNvSpPr>
            <a:spLocks noGrp="1"/>
          </p:cNvSpPr>
          <p:nvPr>
            <p:ph type="dt" sz="half" idx="10"/>
          </p:nvPr>
        </p:nvSpPr>
        <p:spPr/>
        <p:txBody>
          <a:bodyPr/>
          <a:lstStyle/>
          <a:p>
            <a:r>
              <a:rPr lang="en-US" dirty="0"/>
              <a:t>18/07/2014 </a:t>
            </a:r>
            <a:endParaRPr lang="en-GB" dirty="0"/>
          </a:p>
        </p:txBody>
      </p:sp>
      <p:sp>
        <p:nvSpPr>
          <p:cNvPr id="5" name="Segnaposto piè di pagina 4"/>
          <p:cNvSpPr>
            <a:spLocks noGrp="1"/>
          </p:cNvSpPr>
          <p:nvPr>
            <p:ph type="ftr" sz="quarter" idx="11"/>
          </p:nvPr>
        </p:nvSpPr>
        <p:spPr/>
        <p:txBody>
          <a:bodyPr/>
          <a:lstStyle/>
          <a:p>
            <a:r>
              <a:rPr lang="en-GB" dirty="0"/>
              <a:t>© Andrea Calanca - Altair Lab</a:t>
            </a:r>
          </a:p>
        </p:txBody>
      </p:sp>
      <p:sp>
        <p:nvSpPr>
          <p:cNvPr id="6" name="Segnaposto numero diapositiva 5"/>
          <p:cNvSpPr>
            <a:spLocks noGrp="1"/>
          </p:cNvSpPr>
          <p:nvPr>
            <p:ph type="sldNum" sz="quarter" idx="12"/>
          </p:nvPr>
        </p:nvSpPr>
        <p:spPr/>
        <p:txBody>
          <a:bodyPr/>
          <a:lstStyle/>
          <a:p>
            <a:fld id="{7B43549E-B3D1-4E80-893C-386392699161}" type="slidenum">
              <a:rPr lang="en-GB" smtClean="0"/>
              <a:pPr/>
              <a:t>9</a:t>
            </a:fld>
            <a:endParaRPr lang="en-GB"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252" y="3868402"/>
            <a:ext cx="2938132" cy="1831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18" y="3645024"/>
            <a:ext cx="3992398" cy="2342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96284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iaro">
  <a:themeElements>
    <a:clrScheme name="Chiaro">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o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hiaro">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spDef>
      <a:spPr>
        <a:solidFill>
          <a:schemeClr val="accent1">
            <a:alpha val="18000"/>
          </a:schemeClr>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16371</TotalTime>
  <Words>6313</Words>
  <Application>Microsoft Office PowerPoint</Application>
  <PresentationFormat>Presentazione su schermo (4:3)</PresentationFormat>
  <Paragraphs>722</Paragraphs>
  <Slides>58</Slides>
  <Notes>50</Notes>
  <HiddenSlides>2</HiddenSlides>
  <MMClips>0</MMClips>
  <ScaleCrop>false</ScaleCrop>
  <HeadingPairs>
    <vt:vector size="8" baseType="variant">
      <vt:variant>
        <vt:lpstr>Caratteri utilizzati</vt:lpstr>
      </vt:variant>
      <vt:variant>
        <vt:i4>7</vt:i4>
      </vt:variant>
      <vt:variant>
        <vt:lpstr>Tema</vt:lpstr>
      </vt:variant>
      <vt:variant>
        <vt:i4>1</vt:i4>
      </vt:variant>
      <vt:variant>
        <vt:lpstr>Server OLE incorporati</vt:lpstr>
      </vt:variant>
      <vt:variant>
        <vt:i4>1</vt:i4>
      </vt:variant>
      <vt:variant>
        <vt:lpstr>Titoli diapositive</vt:lpstr>
      </vt:variant>
      <vt:variant>
        <vt:i4>58</vt:i4>
      </vt:variant>
    </vt:vector>
  </HeadingPairs>
  <TitlesOfParts>
    <vt:vector size="67" baseType="lpstr">
      <vt:lpstr>Arial</vt:lpstr>
      <vt:lpstr>Calibri</vt:lpstr>
      <vt:lpstr>Cambria Math</vt:lpstr>
      <vt:lpstr>CMMI10</vt:lpstr>
      <vt:lpstr>CMR10</vt:lpstr>
      <vt:lpstr>CMSY10</vt:lpstr>
      <vt:lpstr>Times-Roman</vt:lpstr>
      <vt:lpstr>Chiaro</vt:lpstr>
      <vt:lpstr>Equation</vt:lpstr>
      <vt:lpstr>Compliant Control  </vt:lpstr>
      <vt:lpstr>Outline</vt:lpstr>
      <vt:lpstr>Part I:  Preliminary concepts</vt:lpstr>
      <vt:lpstr>Interaction Control</vt:lpstr>
      <vt:lpstr>Compliant Control</vt:lpstr>
      <vt:lpstr>Compliant Control</vt:lpstr>
      <vt:lpstr>Compliant Control</vt:lpstr>
      <vt:lpstr>Compliance, Impedance &amp; Admittance</vt:lpstr>
      <vt:lpstr>Backdrivability</vt:lpstr>
      <vt:lpstr>Backdrivability &amp; Compliance</vt:lpstr>
      <vt:lpstr>Backdrivability and Control</vt:lpstr>
      <vt:lpstr>Taxonomy and Classification</vt:lpstr>
      <vt:lpstr>Taxonomy and Classification</vt:lpstr>
      <vt:lpstr>A Peculiar Force Control Issue</vt:lpstr>
      <vt:lpstr>A Peculiar Force Control Issue</vt:lpstr>
      <vt:lpstr>A Peculiar Force Control Issue</vt:lpstr>
      <vt:lpstr>A Peculiar Force Control Issue</vt:lpstr>
      <vt:lpstr>Presentazione standard di PowerPoint</vt:lpstr>
      <vt:lpstr>Force Control</vt:lpstr>
      <vt:lpstr>Force Control</vt:lpstr>
      <vt:lpstr>Presentazione standard di PowerPoint</vt:lpstr>
      <vt:lpstr>Force Control</vt:lpstr>
      <vt:lpstr>Part II:  Compliant Control  of Stiff Joints</vt:lpstr>
      <vt:lpstr>Implicit Impedance Control</vt:lpstr>
      <vt:lpstr>Implicit Impedance Control</vt:lpstr>
      <vt:lpstr>Implicit Impedance Control</vt:lpstr>
      <vt:lpstr>Presentazione standard di PowerPoint</vt:lpstr>
      <vt:lpstr>Implicit Impedance Control</vt:lpstr>
      <vt:lpstr>Implicit Impedance Control</vt:lpstr>
      <vt:lpstr>Impedance Control</vt:lpstr>
      <vt:lpstr>Impedance Control</vt:lpstr>
      <vt:lpstr>Impedance Control</vt:lpstr>
      <vt:lpstr>Impedance Control</vt:lpstr>
      <vt:lpstr>Admittance Control</vt:lpstr>
      <vt:lpstr>Admittance Control</vt:lpstr>
      <vt:lpstr>Admittance Control</vt:lpstr>
      <vt:lpstr>Position and Force References</vt:lpstr>
      <vt:lpstr>Presentazione standard di PowerPoint</vt:lpstr>
      <vt:lpstr>Parallel Force/Position Control</vt:lpstr>
      <vt:lpstr>Part III:  Compliant Control  of SOFT Joints</vt:lpstr>
      <vt:lpstr>Soft Joints</vt:lpstr>
      <vt:lpstr>Force Control of Soft Joints</vt:lpstr>
      <vt:lpstr>Impedance Control of Soft Joints</vt:lpstr>
      <vt:lpstr>Impedance Control</vt:lpstr>
      <vt:lpstr>Admittance Control of Soft Joints</vt:lpstr>
      <vt:lpstr>Admittance Control of Soft Joints</vt:lpstr>
      <vt:lpstr>Admittance Control of Soft Joints</vt:lpstr>
      <vt:lpstr>Parallel Force-Position Control</vt:lpstr>
      <vt:lpstr>Parallel Force-Position Control</vt:lpstr>
      <vt:lpstr>Parallel Force-Position Control</vt:lpstr>
      <vt:lpstr>Part IV:  Discussion &amp; Conclusions</vt:lpstr>
      <vt:lpstr>Choosing between stiff and soft joints</vt:lpstr>
      <vt:lpstr>Choosing between stiff and soft joints</vt:lpstr>
      <vt:lpstr>Choosing between stiff and soft joints</vt:lpstr>
      <vt:lpstr>Stability Issues in Compliant Control</vt:lpstr>
      <vt:lpstr>References</vt:lpstr>
      <vt:lpstr>Bibliography (stiff joints)</vt:lpstr>
      <vt:lpstr>Bibliography (soft joints)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Andrea</dc:creator>
  <cp:lastModifiedBy>Andrea Calanca</cp:lastModifiedBy>
  <cp:revision>202</cp:revision>
  <cp:lastPrinted>2014-07-02T04:08:49Z</cp:lastPrinted>
  <dcterms:created xsi:type="dcterms:W3CDTF">2013-07-18T11:05:13Z</dcterms:created>
  <dcterms:modified xsi:type="dcterms:W3CDTF">2025-03-11T10:54:25Z</dcterms:modified>
</cp:coreProperties>
</file>